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64" r:id="rId3"/>
  </p:sldMasterIdLst>
  <p:notesMasterIdLst>
    <p:notesMasterId r:id="rId37"/>
  </p:notesMasterIdLst>
  <p:handoutMasterIdLst>
    <p:handoutMasterId r:id="rId38"/>
  </p:handoutMasterIdLst>
  <p:sldIdLst>
    <p:sldId id="319" r:id="rId4"/>
    <p:sldId id="292" r:id="rId5"/>
    <p:sldId id="294" r:id="rId6"/>
    <p:sldId id="285" r:id="rId7"/>
    <p:sldId id="286" r:id="rId8"/>
    <p:sldId id="316" r:id="rId9"/>
    <p:sldId id="295" r:id="rId10"/>
    <p:sldId id="287" r:id="rId11"/>
    <p:sldId id="296" r:id="rId12"/>
    <p:sldId id="297" r:id="rId13"/>
    <p:sldId id="298" r:id="rId14"/>
    <p:sldId id="299" r:id="rId15"/>
    <p:sldId id="300" r:id="rId16"/>
    <p:sldId id="301" r:id="rId17"/>
    <p:sldId id="302" r:id="rId18"/>
    <p:sldId id="303" r:id="rId19"/>
    <p:sldId id="304" r:id="rId20"/>
    <p:sldId id="305" r:id="rId21"/>
    <p:sldId id="317" r:id="rId22"/>
    <p:sldId id="321" r:id="rId23"/>
    <p:sldId id="306" r:id="rId24"/>
    <p:sldId id="307" r:id="rId25"/>
    <p:sldId id="308" r:id="rId26"/>
    <p:sldId id="309" r:id="rId27"/>
    <p:sldId id="310" r:id="rId28"/>
    <p:sldId id="311" r:id="rId29"/>
    <p:sldId id="312" r:id="rId30"/>
    <p:sldId id="313" r:id="rId31"/>
    <p:sldId id="314" r:id="rId32"/>
    <p:sldId id="315" r:id="rId33"/>
    <p:sldId id="293" r:id="rId34"/>
    <p:sldId id="289" r:id="rId35"/>
    <p:sldId id="32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13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presProps" Target="presProps.xml" /><Relationship Id="rId3" Type="http://schemas.openxmlformats.org/officeDocument/2006/relationships/slideMaster" Target="slideMasters/slideMaster2.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handoutMaster" Target="handoutMasters/handoutMaster1.xml" /><Relationship Id="rId2" Type="http://schemas.openxmlformats.org/officeDocument/2006/relationships/slideMaster" Target="slideMasters/slideMaster1.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notesMaster" Target="notesMasters/notesMaster1.xml" /><Relationship Id="rId40"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oleObject" Target="file:///adipfs.adip.gr\UserProfiles$\l.anninos\Desktop\&#917;&#922;&#920;&#917;&#931;&#917;&#921;&#931;%20&#928;&#921;&#931;&#932;&#927;&#928;&#927;&#921;&#919;&#931;&#919;&#931;-&#917;&#931;&#916;&#928;\EXCEL%20REPORT%20ACCRED.xlsx" TargetMode="External" /></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 /><Relationship Id="rId2" Type="http://schemas.microsoft.com/office/2011/relationships/chartColorStyle" Target="colors2.xml" /><Relationship Id="rId1" Type="http://schemas.microsoft.com/office/2011/relationships/chartStyle" Target="style2.xml" /><Relationship Id="rId4" Type="http://schemas.openxmlformats.org/officeDocument/2006/relationships/oleObject" Target="file:///adipfs.adip.gr\UserProfiles$\l.anninos\Desktop\&#917;&#922;&#920;&#917;&#931;&#917;&#921;&#931;%20&#928;&#921;&#931;&#932;&#927;&#928;&#927;&#921;&#919;&#931;&#919;&#931;%20-%20&#928;&#928;&#931;\OLD_EXCEL%20REPORT%20ACCRED.xlsx" TargetMode="External" /></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 /><Relationship Id="rId2" Type="http://schemas.microsoft.com/office/2011/relationships/chartColorStyle" Target="colors3.xml" /><Relationship Id="rId1" Type="http://schemas.microsoft.com/office/2011/relationships/chartStyle" Target="style3.xml" /><Relationship Id="rId4" Type="http://schemas.openxmlformats.org/officeDocument/2006/relationships/oleObject" Target="file:///adipfs.adip.gr\UserProfiles$\l.anninos\Desktop\&#917;&#922;&#920;&#917;&#931;&#917;&#921;&#931;%20&#928;&#921;&#931;&#932;&#927;&#928;&#927;&#921;&#919;&#931;&#919;&#931;%20-%20&#928;&#928;&#931;\OLD_EXCEL%20REPORT%20ACCRED.xlsx" TargetMode="External" /></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 /><Relationship Id="rId2" Type="http://schemas.microsoft.com/office/2011/relationships/chartColorStyle" Target="colors4.xml" /><Relationship Id="rId1" Type="http://schemas.microsoft.com/office/2011/relationships/chartStyle" Target="style4.xml" /><Relationship Id="rId4" Type="http://schemas.openxmlformats.org/officeDocument/2006/relationships/oleObject" Target="file:///adipfs.adip.gr\UserProfiles$\l.anninos\Desktop\&#917;&#922;&#920;&#917;&#931;&#917;&#921;&#931;%20&#928;&#921;&#931;&#932;&#927;&#928;&#927;&#921;&#919;&#931;&#919;&#931;%20-%20&#928;&#928;&#931;\OLD_EXCEL%20REPORT%20ACCRED.xlsx" TargetMode="External" /></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 /><Relationship Id="rId2" Type="http://schemas.microsoft.com/office/2011/relationships/chartColorStyle" Target="colors5.xml" /><Relationship Id="rId1" Type="http://schemas.microsoft.com/office/2011/relationships/chartStyle" Target="style5.xml" /><Relationship Id="rId4" Type="http://schemas.openxmlformats.org/officeDocument/2006/relationships/oleObject" Target="file:///adipfs.adip.gr\UserProfiles$\l.anninos\Desktop\&#917;&#922;&#920;&#917;&#931;&#917;&#921;&#931;%20&#928;&#921;&#931;&#932;&#927;&#928;&#927;&#921;&#919;&#931;&#919;&#931;%20-%20&#928;&#928;&#931;\OLD_EXCEL%20REPORT%20ACCRED.xlsx" TargetMode="External" /></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 /><Relationship Id="rId2" Type="http://schemas.microsoft.com/office/2011/relationships/chartColorStyle" Target="colors6.xml" /><Relationship Id="rId1" Type="http://schemas.microsoft.com/office/2011/relationships/chartStyle" Target="style6.xml" /><Relationship Id="rId4" Type="http://schemas.openxmlformats.org/officeDocument/2006/relationships/oleObject" Target="file:///adipfs.adip.gr\UserProfiles$\l.anninos\Desktop\&#917;&#922;&#920;&#917;&#931;&#917;&#921;&#931;%20&#928;&#921;&#931;&#932;&#927;&#928;&#927;&#921;&#919;&#931;&#919;&#931;%20-%20&#928;&#928;&#931;\OLD_EXCEL%20REPORT%20ACCRED.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explosion val="9"/>
          <c:dPt>
            <c:idx val="0"/>
            <c:bubble3D val="0"/>
            <c:spPr>
              <a:solidFill>
                <a:srgbClr val="002060"/>
              </a:solidFill>
              <a:ln w="9525" cap="flat" cmpd="sng" algn="ctr">
                <a:noFill/>
                <a:round/>
              </a:ln>
              <a:effectLst/>
            </c:spPr>
          </c:dPt>
          <c:dPt>
            <c:idx val="1"/>
            <c:bubble3D val="0"/>
            <c:spPr>
              <a:solidFill>
                <a:srgbClr val="C00000"/>
              </a:solidFill>
              <a:ln w="9525" cap="flat" cmpd="sng" algn="ctr">
                <a:noFill/>
                <a:round/>
              </a:ln>
              <a:effectLst/>
            </c:spPr>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noFill/>
                <a:round/>
              </a:ln>
              <a:effectLst/>
            </c:spPr>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noFill/>
                <a:round/>
              </a:ln>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l-GR"/>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'ΠΟΣΟΤΙΚΑ-ΣΧΗΜΑΤΑ'!$B$133:$B$136</c:f>
              <c:strCache>
                <c:ptCount val="4"/>
                <c:pt idx="0">
                  <c:v>Πλήρης συμμόρφωση</c:v>
                </c:pt>
                <c:pt idx="1">
                  <c:v>Ικανοποιητική συμμόρφωση</c:v>
                </c:pt>
                <c:pt idx="2">
                  <c:v>Μερική συμμόρφωση</c:v>
                </c:pt>
                <c:pt idx="3">
                  <c:v>Μη συμμόρφωση</c:v>
                </c:pt>
              </c:strCache>
            </c:strRef>
          </c:cat>
          <c:val>
            <c:numRef>
              <c:f>'ΠΟΣΟΤΙΚΑ-ΣΧΗΜΑΤΑ'!$C$133:$C$136</c:f>
              <c:numCache>
                <c:formatCode>General</c:formatCode>
                <c:ptCount val="4"/>
                <c:pt idx="0">
                  <c:v>6</c:v>
                </c:pt>
                <c:pt idx="1">
                  <c:v>7</c:v>
                </c:pt>
                <c:pt idx="2">
                  <c:v>0</c:v>
                </c:pt>
                <c:pt idx="3">
                  <c:v>0</c:v>
                </c:pt>
              </c:numCache>
            </c:numRef>
          </c:val>
          <c:extLst>
            <c:ext xmlns:c16="http://schemas.microsoft.com/office/drawing/2014/chart" uri="{C3380CC4-5D6E-409C-BE32-E72D297353CC}">
              <c16:uniqueId val="{00000000-FDAE-A648-81DB-591F91983D11}"/>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egendEntry>
        <c:idx val="2"/>
        <c:delete val="1"/>
      </c:legendEntry>
      <c:legendEntry>
        <c:idx val="3"/>
        <c:delete val="1"/>
      </c:legendEntry>
      <c:layout>
        <c:manualLayout>
          <c:xMode val="edge"/>
          <c:yMode val="edge"/>
          <c:x val="0.19662505914181466"/>
          <c:y val="0.91108111024936833"/>
          <c:w val="0.75446303287121808"/>
          <c:h val="7.189258142295695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'ΠΟΣΟΤΙΚΑ-ΣΧΗΜΑΤΑ'!$C$153</c:f>
              <c:strCache>
                <c:ptCount val="1"/>
                <c:pt idx="0">
                  <c:v>Πλήρης συμμόρφωση</c:v>
                </c:pt>
              </c:strCache>
            </c:strRef>
          </c:tx>
          <c:spPr>
            <a:solidFill>
              <a:srgbClr val="002060"/>
            </a:solidFill>
            <a:ln w="9525" cap="flat" cmpd="sng" algn="ctr">
              <a:noFill/>
              <a:round/>
            </a:ln>
            <a:effectLst/>
          </c:spPr>
          <c:invertIfNegative val="0"/>
          <c:dLbls>
            <c:dLbl>
              <c:idx val="8"/>
              <c:layout>
                <c:manualLayout>
                  <c:x val="-1.424909046631589E-3"/>
                  <c:y val="0"/>
                </c:manualLayout>
              </c:layout>
              <c:showLegendKey val="0"/>
              <c:showVal val="1"/>
              <c:showCatName val="0"/>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'ΠΟΣΟΤΙΚΑ-ΣΧΗΜΑΤΑ'!$B$154:$B$166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'ΠΟΣΟΤΙΚΑ-ΣΧΗΜΑΤΑ'!$C$154:$C$166</c:f>
              <c:numCache>
                <c:formatCode>0%</c:formatCode>
                <c:ptCount val="13"/>
                <c:pt idx="0">
                  <c:v>1</c:v>
                </c:pt>
                <c:pt idx="1">
                  <c:v>1</c:v>
                </c:pt>
                <c:pt idx="2" formatCode="0.00%">
                  <c:v>0.875</c:v>
                </c:pt>
                <c:pt idx="3" formatCode="0.00%">
                  <c:v>0.875</c:v>
                </c:pt>
                <c:pt idx="4">
                  <c:v>0.75</c:v>
                </c:pt>
                <c:pt idx="5" formatCode="0.00%">
                  <c:v>0.625</c:v>
                </c:pt>
                <c:pt idx="6" formatCode="0.00%">
                  <c:v>0.375</c:v>
                </c:pt>
                <c:pt idx="7" formatCode="0.00%">
                  <c:v>0.375</c:v>
                </c:pt>
                <c:pt idx="8" formatCode="0.00%">
                  <c:v>0.375</c:v>
                </c:pt>
                <c:pt idx="9">
                  <c:v>0.25</c:v>
                </c:pt>
                <c:pt idx="10">
                  <c:v>0</c:v>
                </c:pt>
                <c:pt idx="11">
                  <c:v>0</c:v>
                </c:pt>
                <c:pt idx="12">
                  <c:v>0</c:v>
                </c:pt>
              </c:numCache>
            </c:numRef>
          </c:val>
          <c:extLst>
            <c:ext xmlns:c16="http://schemas.microsoft.com/office/drawing/2014/chart" uri="{C3380CC4-5D6E-409C-BE32-E72D297353CC}">
              <c16:uniqueId val="{00000000-B070-D64E-89F0-4AFBF35C3C74}"/>
            </c:ext>
          </c:extLst>
        </c:ser>
        <c:ser>
          <c:idx val="1"/>
          <c:order val="1"/>
          <c:tx>
            <c:strRef>
              <c:f>'ΠΟΣΟΤΙΚΑ-ΣΧΗΜΑΤΑ'!$E$153</c:f>
              <c:strCache>
                <c:ptCount val="1"/>
                <c:pt idx="0">
                  <c:v>Ικανοποιητική συμμόρφωση</c:v>
                </c:pt>
              </c:strCache>
            </c:strRef>
          </c:tx>
          <c:spPr>
            <a:solidFill>
              <a:srgbClr val="C00000"/>
            </a:solidFill>
            <a:ln w="9525" cap="flat" cmpd="sng" algn="ctr">
              <a:noFill/>
              <a:round/>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8"/>
              <c:layout>
                <c:manualLayout>
                  <c:x val="-4.92424857389656E-4"/>
                  <c:y val="-4.430405700955072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'ΠΟΣΟΤΙΚΑ-ΣΧΗΜΑΤΑ'!$B$154:$B$166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'ΠΟΣΟΤΙΚΑ-ΣΧΗΜΑΤΑ'!$E$154:$E$166</c:f>
              <c:numCache>
                <c:formatCode>0%</c:formatCode>
                <c:ptCount val="13"/>
                <c:pt idx="0">
                  <c:v>0</c:v>
                </c:pt>
                <c:pt idx="1">
                  <c:v>0</c:v>
                </c:pt>
                <c:pt idx="2" formatCode="0.00%">
                  <c:v>0.125</c:v>
                </c:pt>
                <c:pt idx="3" formatCode="0.00%">
                  <c:v>0.125</c:v>
                </c:pt>
                <c:pt idx="4">
                  <c:v>0.25</c:v>
                </c:pt>
                <c:pt idx="5" formatCode="0.00%">
                  <c:v>0.375</c:v>
                </c:pt>
                <c:pt idx="6">
                  <c:v>0.5</c:v>
                </c:pt>
                <c:pt idx="7" formatCode="0.00%">
                  <c:v>0.625</c:v>
                </c:pt>
                <c:pt idx="8" formatCode="0.00%">
                  <c:v>0.375</c:v>
                </c:pt>
                <c:pt idx="9">
                  <c:v>0.5</c:v>
                </c:pt>
                <c:pt idx="10" formatCode="0.00%">
                  <c:v>0.875</c:v>
                </c:pt>
                <c:pt idx="11" formatCode="0.00%">
                  <c:v>0.875</c:v>
                </c:pt>
                <c:pt idx="12" formatCode="0.00%">
                  <c:v>0.625</c:v>
                </c:pt>
              </c:numCache>
            </c:numRef>
          </c:val>
          <c:extLst>
            <c:ext xmlns:c16="http://schemas.microsoft.com/office/drawing/2014/chart" uri="{C3380CC4-5D6E-409C-BE32-E72D297353CC}">
              <c16:uniqueId val="{00000001-B070-D64E-89F0-4AFBF35C3C74}"/>
            </c:ext>
          </c:extLst>
        </c:ser>
        <c:ser>
          <c:idx val="2"/>
          <c:order val="2"/>
          <c:tx>
            <c:strRef>
              <c:f>'ΠΟΣΟΤΙΚΑ-ΣΧΗΜΑΤΑ'!$F$153</c:f>
              <c:strCache>
                <c:ptCount val="1"/>
                <c:pt idx="0">
                  <c:v>Μερική συμμόρφωση</c:v>
                </c:pt>
              </c:strCache>
            </c:strRef>
          </c:tx>
          <c:spPr>
            <a:solidFill>
              <a:srgbClr val="E3C01E">
                <a:lumMod val="60000"/>
                <a:lumOff val="40000"/>
              </a:srgbClr>
            </a:solidFill>
            <a:ln w="9525" cap="flat" cmpd="sng" algn="ctr">
              <a:noFill/>
              <a:round/>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0000"/>
                        <a:lumOff val="4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'ΠΟΣΟΤΙΚΑ-ΣΧΗΜΑΤΑ'!$B$154:$B$166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'ΠΟΣΟΤΙΚΑ-ΣΧΗΜΑΤΑ'!$F$154:$F$166</c:f>
              <c:numCache>
                <c:formatCode>0%</c:formatCode>
                <c:ptCount val="13"/>
                <c:pt idx="0">
                  <c:v>0</c:v>
                </c:pt>
                <c:pt idx="1">
                  <c:v>0</c:v>
                </c:pt>
                <c:pt idx="2">
                  <c:v>0</c:v>
                </c:pt>
                <c:pt idx="3">
                  <c:v>0</c:v>
                </c:pt>
                <c:pt idx="4">
                  <c:v>0</c:v>
                </c:pt>
                <c:pt idx="5">
                  <c:v>0</c:v>
                </c:pt>
                <c:pt idx="6" formatCode="0.00%">
                  <c:v>0.125</c:v>
                </c:pt>
                <c:pt idx="7">
                  <c:v>0</c:v>
                </c:pt>
                <c:pt idx="8">
                  <c:v>0.25</c:v>
                </c:pt>
                <c:pt idx="9">
                  <c:v>0.25</c:v>
                </c:pt>
                <c:pt idx="10" formatCode="0.00%">
                  <c:v>0.125</c:v>
                </c:pt>
                <c:pt idx="11" formatCode="0.00%">
                  <c:v>0.125</c:v>
                </c:pt>
                <c:pt idx="12" formatCode="0.00%">
                  <c:v>0.375</c:v>
                </c:pt>
              </c:numCache>
            </c:numRef>
          </c:val>
          <c:extLst>
            <c:ext xmlns:c16="http://schemas.microsoft.com/office/drawing/2014/chart" uri="{C3380CC4-5D6E-409C-BE32-E72D297353CC}">
              <c16:uniqueId val="{00000002-B070-D64E-89F0-4AFBF35C3C74}"/>
            </c:ext>
          </c:extLst>
        </c:ser>
        <c:dLbls>
          <c:showLegendKey val="0"/>
          <c:showVal val="1"/>
          <c:showCatName val="0"/>
          <c:showSerName val="0"/>
          <c:showPercent val="0"/>
          <c:showBubbleSize val="0"/>
        </c:dLbls>
        <c:gapWidth val="100"/>
        <c:overlap val="100"/>
        <c:axId val="308989912"/>
        <c:axId val="308992264"/>
      </c:barChart>
      <c:catAx>
        <c:axId val="308989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l-GR"/>
          </a:p>
        </c:txPr>
        <c:crossAx val="308992264"/>
        <c:crosses val="autoZero"/>
        <c:auto val="1"/>
        <c:lblAlgn val="ctr"/>
        <c:lblOffset val="100"/>
        <c:noMultiLvlLbl val="0"/>
      </c:catAx>
      <c:valAx>
        <c:axId val="3089922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0898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'ΠΟΣΟΤΙΚΑ-ΣΧΗΜΑΤΑ'!$B$60</c:f>
              <c:strCache>
                <c:ptCount val="1"/>
                <c:pt idx="0">
                  <c:v>Πλήρης συμμόρφωση</c:v>
                </c:pt>
              </c:strCache>
            </c:strRef>
          </c:tx>
          <c:spPr>
            <a:solidFill>
              <a:srgbClr val="002060"/>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'ΠΟΣΟΤΙΚΑ-ΣΧΗΜΑΤΑ'!$A$61:$A$69</c:f>
              <c:strCache>
                <c:ptCount val="8"/>
                <c:pt idx="0">
                  <c:v>Αρχή 1: Πολιτική του ιδρύματος για τη Διασφάλιση Ποιότητας</c:v>
                </c:pt>
                <c:pt idx="1">
                  <c:v>Αρχή 2: Διάθεση και διαχείριση των αναγκαίων πόρων</c:v>
                </c:pt>
                <c:pt idx="2">
                  <c:v>Αρχή 3: Θέσπιση στόχων διασφάλισης ποιότητας</c:v>
                </c:pt>
                <c:pt idx="3">
                  <c:v>Αρχή 4: Δομή, οργάνωση και λειτουργία του ΕΣΔΠ</c:v>
                </c:pt>
                <c:pt idx="4">
                  <c:v>Αρχή 5: Εσωτερική αξιολόγηση</c:v>
                </c:pt>
                <c:pt idx="5">
                  <c:v>Αρχή 6: Συλλογή δεδομένων ποιότητας: μέτρηση, ανάλυση, βελτίωση</c:v>
                </c:pt>
                <c:pt idx="6">
                  <c:v>Αρχή 7: Δημοσιοποίηση πληροφοριών</c:v>
                </c:pt>
                <c:pt idx="7">
                  <c:v>Αρχή 8:Εξωτερική αξιολόγηση και πιστοποίηση του ΕΣΔΠ</c:v>
                </c:pt>
              </c:strCache>
            </c:strRef>
          </c:cat>
          <c:val>
            <c:numRef>
              <c:f>'ΠΟΣΟΤΙΚΑ-ΣΧΗΜΑΤΑ'!$B$61:$B$69</c:f>
              <c:numCache>
                <c:formatCode>0.00%</c:formatCode>
                <c:ptCount val="8"/>
                <c:pt idx="0">
                  <c:v>0.53849999999999998</c:v>
                </c:pt>
                <c:pt idx="1">
                  <c:v>0.53849999999999998</c:v>
                </c:pt>
                <c:pt idx="2">
                  <c:v>0.53849999999999998</c:v>
                </c:pt>
                <c:pt idx="3">
                  <c:v>0.53849999999999998</c:v>
                </c:pt>
                <c:pt idx="4">
                  <c:v>0.46150000000000002</c:v>
                </c:pt>
                <c:pt idx="5">
                  <c:v>0.3846</c:v>
                </c:pt>
                <c:pt idx="6">
                  <c:v>0.3846</c:v>
                </c:pt>
                <c:pt idx="7">
                  <c:v>0.61539999999999995</c:v>
                </c:pt>
              </c:numCache>
            </c:numRef>
          </c:val>
          <c:extLst>
            <c:ext xmlns:c16="http://schemas.microsoft.com/office/drawing/2014/chart" uri="{C3380CC4-5D6E-409C-BE32-E72D297353CC}">
              <c16:uniqueId val="{00000000-C2C6-674C-B3C1-82DBA4CA821A}"/>
            </c:ext>
          </c:extLst>
        </c:ser>
        <c:ser>
          <c:idx val="1"/>
          <c:order val="1"/>
          <c:tx>
            <c:strRef>
              <c:f>'ΠΟΣΟΤΙΚΑ-ΣΧΗΜΑΤΑ'!$C$60</c:f>
              <c:strCache>
                <c:ptCount val="1"/>
                <c:pt idx="0">
                  <c:v>Ικανοποιητική συμμόρφωση</c:v>
                </c:pt>
              </c:strCache>
            </c:strRef>
          </c:tx>
          <c:spPr>
            <a:solidFill>
              <a:srgbClr val="C00000"/>
            </a:soli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'ΠΟΣΟΤΙΚΑ-ΣΧΗΜΑΤΑ'!$A$61:$A$69</c:f>
              <c:strCache>
                <c:ptCount val="8"/>
                <c:pt idx="0">
                  <c:v>Αρχή 1: Πολιτική του ιδρύματος για τη Διασφάλιση Ποιότητας</c:v>
                </c:pt>
                <c:pt idx="1">
                  <c:v>Αρχή 2: Διάθεση και διαχείριση των αναγκαίων πόρων</c:v>
                </c:pt>
                <c:pt idx="2">
                  <c:v>Αρχή 3: Θέσπιση στόχων διασφάλισης ποιότητας</c:v>
                </c:pt>
                <c:pt idx="3">
                  <c:v>Αρχή 4: Δομή, οργάνωση και λειτουργία του ΕΣΔΠ</c:v>
                </c:pt>
                <c:pt idx="4">
                  <c:v>Αρχή 5: Εσωτερική αξιολόγηση</c:v>
                </c:pt>
                <c:pt idx="5">
                  <c:v>Αρχή 6: Συλλογή δεδομένων ποιότητας: μέτρηση, ανάλυση, βελτίωση</c:v>
                </c:pt>
                <c:pt idx="6">
                  <c:v>Αρχή 7: Δημοσιοποίηση πληροφοριών</c:v>
                </c:pt>
                <c:pt idx="7">
                  <c:v>Αρχή 8:Εξωτερική αξιολόγηση και πιστοποίηση του ΕΣΔΠ</c:v>
                </c:pt>
              </c:strCache>
            </c:strRef>
          </c:cat>
          <c:val>
            <c:numRef>
              <c:f>'ΠΟΣΟΤΙΚΑ-ΣΧΗΜΑΤΑ'!$C$61:$C$69</c:f>
              <c:numCache>
                <c:formatCode>0.00%</c:formatCode>
                <c:ptCount val="8"/>
                <c:pt idx="0">
                  <c:v>0.3846</c:v>
                </c:pt>
                <c:pt idx="1">
                  <c:v>0.46150000000000002</c:v>
                </c:pt>
                <c:pt idx="2">
                  <c:v>0.3846</c:v>
                </c:pt>
                <c:pt idx="3">
                  <c:v>0.30769999999999997</c:v>
                </c:pt>
                <c:pt idx="4">
                  <c:v>0.53849999999999998</c:v>
                </c:pt>
                <c:pt idx="5">
                  <c:v>0.46150000000000002</c:v>
                </c:pt>
                <c:pt idx="6">
                  <c:v>0.46150000000000002</c:v>
                </c:pt>
                <c:pt idx="7">
                  <c:v>0.23080000000000001</c:v>
                </c:pt>
              </c:numCache>
            </c:numRef>
          </c:val>
          <c:extLst>
            <c:ext xmlns:c16="http://schemas.microsoft.com/office/drawing/2014/chart" uri="{C3380CC4-5D6E-409C-BE32-E72D297353CC}">
              <c16:uniqueId val="{00000001-C2C6-674C-B3C1-82DBA4CA821A}"/>
            </c:ext>
          </c:extLst>
        </c:ser>
        <c:ser>
          <c:idx val="2"/>
          <c:order val="2"/>
          <c:tx>
            <c:strRef>
              <c:f>'ΠΟΣΟΤΙΚΑ-ΣΧΗΜΑΤΑ'!$E$60</c:f>
              <c:strCache>
                <c:ptCount val="1"/>
                <c:pt idx="0">
                  <c:v>Μερική συμμόρφωση</c:v>
                </c:pt>
              </c:strCache>
            </c:strRef>
          </c:tx>
          <c:spPr>
            <a:solidFill>
              <a:srgbClr val="E3C01E">
                <a:lumMod val="60000"/>
                <a:lumOff val="40000"/>
              </a:srgbClr>
            </a:solidFill>
            <a:ln w="9525" cap="flat" cmpd="sng" algn="ctr">
              <a:noFill/>
              <a:round/>
            </a:ln>
            <a:effectLst/>
          </c:spPr>
          <c:invertIfNegative val="0"/>
          <c:dLbls>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'ΠΟΣΟΤΙΚΑ-ΣΧΗΜΑΤΑ'!$A$61:$A$69</c:f>
              <c:strCache>
                <c:ptCount val="8"/>
                <c:pt idx="0">
                  <c:v>Αρχή 1: Πολιτική του ιδρύματος για τη Διασφάλιση Ποιότητας</c:v>
                </c:pt>
                <c:pt idx="1">
                  <c:v>Αρχή 2: Διάθεση και διαχείριση των αναγκαίων πόρων</c:v>
                </c:pt>
                <c:pt idx="2">
                  <c:v>Αρχή 3: Θέσπιση στόχων διασφάλισης ποιότητας</c:v>
                </c:pt>
                <c:pt idx="3">
                  <c:v>Αρχή 4: Δομή, οργάνωση και λειτουργία του ΕΣΔΠ</c:v>
                </c:pt>
                <c:pt idx="4">
                  <c:v>Αρχή 5: Εσωτερική αξιολόγηση</c:v>
                </c:pt>
                <c:pt idx="5">
                  <c:v>Αρχή 6: Συλλογή δεδομένων ποιότητας: μέτρηση, ανάλυση, βελτίωση</c:v>
                </c:pt>
                <c:pt idx="6">
                  <c:v>Αρχή 7: Δημοσιοποίηση πληροφοριών</c:v>
                </c:pt>
                <c:pt idx="7">
                  <c:v>Αρχή 8:Εξωτερική αξιολόγηση και πιστοποίηση του ΕΣΔΠ</c:v>
                </c:pt>
              </c:strCache>
            </c:strRef>
          </c:cat>
          <c:val>
            <c:numRef>
              <c:f>'ΠΟΣΟΤΙΚΑ-ΣΧΗΜΑΤΑ'!$E$61:$E$69</c:f>
              <c:numCache>
                <c:formatCode>0%</c:formatCode>
                <c:ptCount val="8"/>
                <c:pt idx="0" formatCode="0.00%">
                  <c:v>7.6899999999999996E-2</c:v>
                </c:pt>
                <c:pt idx="1">
                  <c:v>0</c:v>
                </c:pt>
                <c:pt idx="2" formatCode="0.00%">
                  <c:v>7.6899999999999996E-2</c:v>
                </c:pt>
                <c:pt idx="3" formatCode="0.00%">
                  <c:v>0.15379999999999999</c:v>
                </c:pt>
                <c:pt idx="4" formatCode="0.00%">
                  <c:v>0</c:v>
                </c:pt>
                <c:pt idx="5" formatCode="0.00%">
                  <c:v>0.15379999999999999</c:v>
                </c:pt>
                <c:pt idx="6" formatCode="0.00%">
                  <c:v>0.15379999999999999</c:v>
                </c:pt>
                <c:pt idx="7" formatCode="0.00%">
                  <c:v>0.15379999999999999</c:v>
                </c:pt>
              </c:numCache>
            </c:numRef>
          </c:val>
          <c:extLst>
            <c:ext xmlns:c16="http://schemas.microsoft.com/office/drawing/2014/chart" uri="{C3380CC4-5D6E-409C-BE32-E72D297353CC}">
              <c16:uniqueId val="{00000002-C2C6-674C-B3C1-82DBA4CA821A}"/>
            </c:ext>
          </c:extLst>
        </c:ser>
        <c:ser>
          <c:idx val="3"/>
          <c:order val="3"/>
          <c:tx>
            <c:strRef>
              <c:f>'ΠΟΣΟΤΙΚΑ-ΣΧΗΜΑΤΑ'!$F$60</c:f>
              <c:strCache>
                <c:ptCount val="1"/>
                <c:pt idx="0">
                  <c:v>Μη συμμόρφωση</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delete val="1"/>
          </c:dLbls>
          <c:cat>
            <c:strRef>
              <c:f>'ΠΟΣΟΤΙΚΑ-ΣΧΗΜΑΤΑ'!$A$61:$A$69</c:f>
              <c:strCache>
                <c:ptCount val="8"/>
                <c:pt idx="0">
                  <c:v>Αρχή 1: Πολιτική του ιδρύματος για τη Διασφάλιση Ποιότητας</c:v>
                </c:pt>
                <c:pt idx="1">
                  <c:v>Αρχή 2: Διάθεση και διαχείριση των αναγκαίων πόρων</c:v>
                </c:pt>
                <c:pt idx="2">
                  <c:v>Αρχή 3: Θέσπιση στόχων διασφάλισης ποιότητας</c:v>
                </c:pt>
                <c:pt idx="3">
                  <c:v>Αρχή 4: Δομή, οργάνωση και λειτουργία του ΕΣΔΠ</c:v>
                </c:pt>
                <c:pt idx="4">
                  <c:v>Αρχή 5: Εσωτερική αξιολόγηση</c:v>
                </c:pt>
                <c:pt idx="5">
                  <c:v>Αρχή 6: Συλλογή δεδομένων ποιότητας: μέτρηση, ανάλυση, βελτίωση</c:v>
                </c:pt>
                <c:pt idx="6">
                  <c:v>Αρχή 7: Δημοσιοποίηση πληροφοριών</c:v>
                </c:pt>
                <c:pt idx="7">
                  <c:v>Αρχή 8:Εξωτερική αξιολόγηση και πιστοποίηση του ΕΣΔΠ</c:v>
                </c:pt>
              </c:strCache>
            </c:strRef>
          </c:cat>
          <c:val>
            <c:numRef>
              <c:f>'ΠΟΣΟΤΙΚΑ-ΣΧΗΜΑΤΑ'!$F$61:$F$69</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3-C2C6-674C-B3C1-82DBA4CA821A}"/>
            </c:ext>
          </c:extLst>
        </c:ser>
        <c:dLbls>
          <c:showLegendKey val="0"/>
          <c:showVal val="1"/>
          <c:showCatName val="0"/>
          <c:showSerName val="0"/>
          <c:showPercent val="0"/>
          <c:showBubbleSize val="0"/>
        </c:dLbls>
        <c:gapWidth val="100"/>
        <c:overlap val="100"/>
        <c:axId val="308991088"/>
        <c:axId val="308989128"/>
      </c:barChart>
      <c:catAx>
        <c:axId val="308991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l-GR"/>
          </a:p>
        </c:txPr>
        <c:crossAx val="308989128"/>
        <c:crosses val="autoZero"/>
        <c:auto val="1"/>
        <c:lblAlgn val="ctr"/>
        <c:lblOffset val="100"/>
        <c:noMultiLvlLbl val="0"/>
      </c:catAx>
      <c:valAx>
        <c:axId val="308989128"/>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08991088"/>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06353516155306"/>
          <c:y val="9.3622895526332225E-2"/>
          <c:w val="0.39035568829758349"/>
          <c:h val="0.80990829785120144"/>
        </c:manualLayout>
      </c:layout>
      <c:doughnutChart>
        <c:varyColors val="1"/>
        <c:ser>
          <c:idx val="0"/>
          <c:order val="0"/>
          <c:spPr>
            <a:solidFill>
              <a:srgbClr val="C00000"/>
            </a:solidFill>
          </c:spPr>
          <c:dPt>
            <c:idx val="0"/>
            <c:bubble3D val="0"/>
            <c:explosion val="6"/>
            <c:spPr>
              <a:solidFill>
                <a:srgbClr val="002060"/>
              </a:solidFill>
              <a:ln w="9525" cap="flat" cmpd="sng" algn="ctr">
                <a:solidFill>
                  <a:schemeClr val="accent1">
                    <a:shade val="95000"/>
                  </a:schemeClr>
                </a:solidFill>
                <a:round/>
              </a:ln>
              <a:effectLst/>
            </c:spPr>
          </c:dPt>
          <c:dPt>
            <c:idx val="1"/>
            <c:bubble3D val="0"/>
            <c:explosion val="8"/>
            <c:spPr>
              <a:solidFill>
                <a:srgbClr val="C00000"/>
              </a:solidFill>
              <a:ln w="9525" cap="flat" cmpd="sng" algn="ctr">
                <a:solidFill>
                  <a:schemeClr val="accent2">
                    <a:shade val="95000"/>
                  </a:schemeClr>
                </a:solidFill>
                <a:round/>
              </a:ln>
              <a:effectLst/>
            </c:spPr>
          </c:dPt>
          <c:dPt>
            <c:idx val="2"/>
            <c:bubble3D val="0"/>
            <c:spPr>
              <a:solidFill>
                <a:srgbClr val="C00000"/>
              </a:solidFill>
              <a:ln w="9525" cap="flat" cmpd="sng" algn="ctr">
                <a:solidFill>
                  <a:schemeClr val="accent3">
                    <a:shade val="95000"/>
                  </a:schemeClr>
                </a:solidFill>
                <a:round/>
              </a:ln>
              <a:effectLst/>
            </c:spPr>
          </c:dPt>
          <c:dPt>
            <c:idx val="3"/>
            <c:bubble3D val="0"/>
            <c:spPr>
              <a:solidFill>
                <a:srgbClr val="C00000"/>
              </a:solidFill>
              <a:ln w="9525" cap="flat" cmpd="sng" algn="ctr">
                <a:solidFill>
                  <a:schemeClr val="accent4">
                    <a:shade val="95000"/>
                  </a:schemeClr>
                </a:solidFill>
                <a:round/>
              </a:ln>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l-GR"/>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'ΠΠΣ ΣΤΑΤΙΣΤΙΚΑ'!$A$37:$A$40</c:f>
              <c:strCache>
                <c:ptCount val="4"/>
                <c:pt idx="0">
                  <c:v>Πλήρης συμμόρφωση</c:v>
                </c:pt>
                <c:pt idx="1">
                  <c:v>Ικανοποιητική συμμόρφωση</c:v>
                </c:pt>
                <c:pt idx="2">
                  <c:v>Μερική συμμόρφωση</c:v>
                </c:pt>
                <c:pt idx="3">
                  <c:v>Μη συμμόρφωση</c:v>
                </c:pt>
              </c:strCache>
            </c:strRef>
          </c:cat>
          <c:val>
            <c:numRef>
              <c:f>'ΠΠΣ ΣΤΑΤΙΣΤΙΚΑ'!$B$37:$B$40</c:f>
              <c:numCache>
                <c:formatCode>General</c:formatCode>
                <c:ptCount val="4"/>
                <c:pt idx="0">
                  <c:v>4</c:v>
                </c:pt>
                <c:pt idx="1">
                  <c:v>4</c:v>
                </c:pt>
                <c:pt idx="2">
                  <c:v>0</c:v>
                </c:pt>
                <c:pt idx="3">
                  <c:v>0</c:v>
                </c:pt>
              </c:numCache>
            </c:numRef>
          </c:val>
          <c:extLst>
            <c:ext xmlns:c16="http://schemas.microsoft.com/office/drawing/2014/chart" uri="{C3380CC4-5D6E-409C-BE32-E72D297353CC}">
              <c16:uniqueId val="{00000000-3B15-A94E-B2E1-5A98CEBBE19B}"/>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'ΠΠΣ ΣΤΑΤΙΣΤΙΚΑ'!$B$63</c:f>
              <c:strCache>
                <c:ptCount val="1"/>
                <c:pt idx="0">
                  <c:v>Πλήρης συμμόρφωση</c:v>
                </c:pt>
              </c:strCache>
            </c:strRef>
          </c:tx>
          <c:spPr>
            <a:solidFill>
              <a:srgbClr val="00206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'ΠΠΣ ΣΤΑΤΙΣΤΙΚΑ'!$A$64:$A$71</c:f>
              <c:numCache>
                <c:formatCode>General</c:formatCode>
                <c:ptCount val="8"/>
                <c:pt idx="0">
                  <c:v>1</c:v>
                </c:pt>
                <c:pt idx="1">
                  <c:v>2</c:v>
                </c:pt>
                <c:pt idx="2">
                  <c:v>3</c:v>
                </c:pt>
                <c:pt idx="3">
                  <c:v>4</c:v>
                </c:pt>
                <c:pt idx="4">
                  <c:v>5</c:v>
                </c:pt>
                <c:pt idx="5">
                  <c:v>6</c:v>
                </c:pt>
                <c:pt idx="6">
                  <c:v>7</c:v>
                </c:pt>
                <c:pt idx="7">
                  <c:v>8</c:v>
                </c:pt>
              </c:numCache>
            </c:numRef>
          </c:cat>
          <c:val>
            <c:numRef>
              <c:f>'ΠΠΣ ΣΤΑΤΙΣΤΙΚΑ'!$B$64:$B$71</c:f>
              <c:numCache>
                <c:formatCode>0%</c:formatCode>
                <c:ptCount val="8"/>
                <c:pt idx="0">
                  <c:v>1</c:v>
                </c:pt>
                <c:pt idx="1">
                  <c:v>0.9</c:v>
                </c:pt>
                <c:pt idx="2">
                  <c:v>0.7</c:v>
                </c:pt>
                <c:pt idx="3">
                  <c:v>0.5</c:v>
                </c:pt>
                <c:pt idx="4">
                  <c:v>0.4</c:v>
                </c:pt>
                <c:pt idx="5">
                  <c:v>0.3</c:v>
                </c:pt>
                <c:pt idx="6">
                  <c:v>0.2</c:v>
                </c:pt>
                <c:pt idx="7">
                  <c:v>0</c:v>
                </c:pt>
              </c:numCache>
            </c:numRef>
          </c:val>
          <c:extLst>
            <c:ext xmlns:c16="http://schemas.microsoft.com/office/drawing/2014/chart" uri="{C3380CC4-5D6E-409C-BE32-E72D297353CC}">
              <c16:uniqueId val="{00000000-4FC3-9D44-BBBC-C853F50E1CD3}"/>
            </c:ext>
          </c:extLst>
        </c:ser>
        <c:ser>
          <c:idx val="1"/>
          <c:order val="1"/>
          <c:tx>
            <c:strRef>
              <c:f>'ΠΠΣ ΣΤΑΤΙΣΤΙΚΑ'!$C$63</c:f>
              <c:strCache>
                <c:ptCount val="1"/>
                <c:pt idx="0">
                  <c:v>Ικανοποιητική συμμόρφωση</c:v>
                </c:pt>
              </c:strCache>
            </c:strRef>
          </c:tx>
          <c:spPr>
            <a:solidFill>
              <a:srgbClr val="C00000"/>
            </a:solidFill>
            <a:ln w="9525" cap="flat" cmpd="sng" algn="ctr">
              <a:noFill/>
              <a:round/>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'ΠΠΣ ΣΤΑΤΙΣΤΙΚΑ'!$A$64:$A$71</c:f>
              <c:numCache>
                <c:formatCode>General</c:formatCode>
                <c:ptCount val="8"/>
                <c:pt idx="0">
                  <c:v>1</c:v>
                </c:pt>
                <c:pt idx="1">
                  <c:v>2</c:v>
                </c:pt>
                <c:pt idx="2">
                  <c:v>3</c:v>
                </c:pt>
                <c:pt idx="3">
                  <c:v>4</c:v>
                </c:pt>
                <c:pt idx="4">
                  <c:v>5</c:v>
                </c:pt>
                <c:pt idx="5">
                  <c:v>6</c:v>
                </c:pt>
                <c:pt idx="6">
                  <c:v>7</c:v>
                </c:pt>
                <c:pt idx="7">
                  <c:v>8</c:v>
                </c:pt>
              </c:numCache>
            </c:numRef>
          </c:cat>
          <c:val>
            <c:numRef>
              <c:f>'ΠΠΣ ΣΤΑΤΙΣΤΙΚΑ'!$C$64:$C$71</c:f>
              <c:numCache>
                <c:formatCode>0%</c:formatCode>
                <c:ptCount val="8"/>
                <c:pt idx="0">
                  <c:v>0</c:v>
                </c:pt>
                <c:pt idx="1">
                  <c:v>0.1</c:v>
                </c:pt>
                <c:pt idx="2">
                  <c:v>0.3</c:v>
                </c:pt>
                <c:pt idx="3">
                  <c:v>0.5</c:v>
                </c:pt>
                <c:pt idx="4">
                  <c:v>0.6</c:v>
                </c:pt>
                <c:pt idx="5">
                  <c:v>0.5</c:v>
                </c:pt>
                <c:pt idx="6">
                  <c:v>0.6</c:v>
                </c:pt>
                <c:pt idx="7">
                  <c:v>0.6</c:v>
                </c:pt>
              </c:numCache>
            </c:numRef>
          </c:val>
          <c:extLst>
            <c:ext xmlns:c16="http://schemas.microsoft.com/office/drawing/2014/chart" uri="{C3380CC4-5D6E-409C-BE32-E72D297353CC}">
              <c16:uniqueId val="{00000001-4FC3-9D44-BBBC-C853F50E1CD3}"/>
            </c:ext>
          </c:extLst>
        </c:ser>
        <c:ser>
          <c:idx val="2"/>
          <c:order val="2"/>
          <c:tx>
            <c:strRef>
              <c:f>'ΠΠΣ ΣΤΑΤΙΣΤΙΚΑ'!$D$63</c:f>
              <c:strCache>
                <c:ptCount val="1"/>
                <c:pt idx="0">
                  <c:v>Μερική συμμόρφωση</c:v>
                </c:pt>
              </c:strCache>
            </c:strRef>
          </c:tx>
          <c:spPr>
            <a:solidFill>
              <a:srgbClr val="E3C01E">
                <a:lumMod val="60000"/>
                <a:lumOff val="40000"/>
              </a:srgbClr>
            </a:solidFill>
            <a:ln w="9525" cap="flat" cmpd="sng" algn="ctr">
              <a:noFill/>
              <a:round/>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effectLst/>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'ΠΠΣ ΣΤΑΤΙΣΤΙΚΑ'!$A$64:$A$71</c:f>
              <c:numCache>
                <c:formatCode>General</c:formatCode>
                <c:ptCount val="8"/>
                <c:pt idx="0">
                  <c:v>1</c:v>
                </c:pt>
                <c:pt idx="1">
                  <c:v>2</c:v>
                </c:pt>
                <c:pt idx="2">
                  <c:v>3</c:v>
                </c:pt>
                <c:pt idx="3">
                  <c:v>4</c:v>
                </c:pt>
                <c:pt idx="4">
                  <c:v>5</c:v>
                </c:pt>
                <c:pt idx="5">
                  <c:v>6</c:v>
                </c:pt>
                <c:pt idx="6">
                  <c:v>7</c:v>
                </c:pt>
                <c:pt idx="7">
                  <c:v>8</c:v>
                </c:pt>
              </c:numCache>
            </c:numRef>
          </c:cat>
          <c:val>
            <c:numRef>
              <c:f>'ΠΠΣ ΣΤΑΤΙΣΤΙΚΑ'!$D$64:$D$71</c:f>
              <c:numCache>
                <c:formatCode>0%</c:formatCode>
                <c:ptCount val="8"/>
                <c:pt idx="0">
                  <c:v>0</c:v>
                </c:pt>
                <c:pt idx="1">
                  <c:v>0</c:v>
                </c:pt>
                <c:pt idx="2">
                  <c:v>0</c:v>
                </c:pt>
                <c:pt idx="3">
                  <c:v>0</c:v>
                </c:pt>
                <c:pt idx="4">
                  <c:v>0</c:v>
                </c:pt>
                <c:pt idx="5">
                  <c:v>0.2</c:v>
                </c:pt>
                <c:pt idx="6">
                  <c:v>0.2</c:v>
                </c:pt>
                <c:pt idx="7">
                  <c:v>0.4</c:v>
                </c:pt>
              </c:numCache>
            </c:numRef>
          </c:val>
          <c:extLst>
            <c:ext xmlns:c16="http://schemas.microsoft.com/office/drawing/2014/chart" uri="{C3380CC4-5D6E-409C-BE32-E72D297353CC}">
              <c16:uniqueId val="{00000002-4FC3-9D44-BBBC-C853F50E1CD3}"/>
            </c:ext>
          </c:extLst>
        </c:ser>
        <c:dLbls>
          <c:dLblPos val="ctr"/>
          <c:showLegendKey val="0"/>
          <c:showVal val="1"/>
          <c:showCatName val="0"/>
          <c:showSerName val="0"/>
          <c:showPercent val="0"/>
          <c:showBubbleSize val="0"/>
        </c:dLbls>
        <c:gapWidth val="150"/>
        <c:overlap val="100"/>
        <c:axId val="308990304"/>
        <c:axId val="308990696"/>
      </c:barChart>
      <c:catAx>
        <c:axId val="30899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l-GR"/>
          </a:p>
        </c:txPr>
        <c:crossAx val="308990696"/>
        <c:crosses val="autoZero"/>
        <c:auto val="1"/>
        <c:lblAlgn val="ctr"/>
        <c:lblOffset val="100"/>
        <c:noMultiLvlLbl val="0"/>
      </c:catAx>
      <c:valAx>
        <c:axId val="30899069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0899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'ΠΠΣ ΣΤΑΤΙΣΤΙΚΑ'!$B$103</c:f>
              <c:strCache>
                <c:ptCount val="1"/>
                <c:pt idx="0">
                  <c:v>Πλήρης συμμόρφωση</c:v>
                </c:pt>
              </c:strCache>
            </c:strRef>
          </c:tx>
          <c:spPr>
            <a:solidFill>
              <a:srgbClr val="00206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'ΠΠΣ ΣΤΑΤΙΣΤΙΚΑ'!$A$104:$A$113</c:f>
              <c:strCache>
                <c:ptCount val="10"/>
                <c:pt idx="0">
                  <c:v>Αρχή 8:Δημόσια πληροφόρηση</c:v>
                </c:pt>
                <c:pt idx="1">
                  <c:v>Αρχή 10:Περιοδική εξωτερική αξιολόγηση των ΠΠΣ</c:v>
                </c:pt>
                <c:pt idx="2">
                  <c:v>Αρχή 5:Διδακτικό προσωπικό</c:v>
                </c:pt>
                <c:pt idx="3">
                  <c:v>Αρχή 1:Πολιτική Διασφάλισης Ποιότητας</c:v>
                </c:pt>
                <c:pt idx="4">
                  <c:v>Αρχή 7:Διαχείριση πληροφοριών</c:v>
                </c:pt>
                <c:pt idx="5">
                  <c:v>Αρχή 9: Συνεχής παρακολούθηση και περιορική εσωτερική αξιολόγηση των προγραμμάτων σπουδών </c:v>
                </c:pt>
                <c:pt idx="6">
                  <c:v>Αρχή 2:Σχεδιασμός και έγκριση των ΠΣ</c:v>
                </c:pt>
                <c:pt idx="7">
                  <c:v>Αρχή 3:Φοιτητοκεντρική μάθηση, διδασκαλία &amp; αξιολόγηση</c:v>
                </c:pt>
                <c:pt idx="8">
                  <c:v>Αρχή 6:Μαθησιακοί πόροι και φοιτητική στήριξη</c:v>
                </c:pt>
                <c:pt idx="9">
                  <c:v>Αρχή 4:Εισαγωγή φοιτητών, στάδια φοίτησης, αναγνώριση σπουδών και λήψη πτυχίου</c:v>
                </c:pt>
              </c:strCache>
            </c:strRef>
          </c:cat>
          <c:val>
            <c:numRef>
              <c:f>'ΠΠΣ ΣΤΑΤΙΣΤΙΚΑ'!$B$104:$B$113</c:f>
              <c:numCache>
                <c:formatCode>0.00%</c:formatCode>
                <c:ptCount val="10"/>
                <c:pt idx="0">
                  <c:v>0.75</c:v>
                </c:pt>
                <c:pt idx="1">
                  <c:v>0.75</c:v>
                </c:pt>
                <c:pt idx="2">
                  <c:v>0.625</c:v>
                </c:pt>
                <c:pt idx="3" formatCode="0%">
                  <c:v>0.5</c:v>
                </c:pt>
                <c:pt idx="4">
                  <c:v>0.5</c:v>
                </c:pt>
                <c:pt idx="5">
                  <c:v>0.5</c:v>
                </c:pt>
                <c:pt idx="6">
                  <c:v>0.375</c:v>
                </c:pt>
                <c:pt idx="7">
                  <c:v>0.375</c:v>
                </c:pt>
                <c:pt idx="8">
                  <c:v>0.375</c:v>
                </c:pt>
                <c:pt idx="9">
                  <c:v>0.25</c:v>
                </c:pt>
              </c:numCache>
            </c:numRef>
          </c:val>
          <c:extLst>
            <c:ext xmlns:c16="http://schemas.microsoft.com/office/drawing/2014/chart" uri="{C3380CC4-5D6E-409C-BE32-E72D297353CC}">
              <c16:uniqueId val="{00000000-B1FB-134D-8FD5-D74D6FA144BA}"/>
            </c:ext>
          </c:extLst>
        </c:ser>
        <c:ser>
          <c:idx val="1"/>
          <c:order val="1"/>
          <c:tx>
            <c:strRef>
              <c:f>'ΠΠΣ ΣΤΑΤΙΣΤΙΚΑ'!$C$103</c:f>
              <c:strCache>
                <c:ptCount val="1"/>
                <c:pt idx="0">
                  <c:v>Ικανοποιητική συμμόρφωση</c:v>
                </c:pt>
              </c:strCache>
            </c:strRef>
          </c:tx>
          <c:spPr>
            <a:solidFill>
              <a:srgbClr val="C0000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'ΠΠΣ ΣΤΑΤΙΣΤΙΚΑ'!$A$104:$A$113</c:f>
              <c:strCache>
                <c:ptCount val="10"/>
                <c:pt idx="0">
                  <c:v>Αρχή 8:Δημόσια πληροφόρηση</c:v>
                </c:pt>
                <c:pt idx="1">
                  <c:v>Αρχή 10:Περιοδική εξωτερική αξιολόγηση των ΠΠΣ</c:v>
                </c:pt>
                <c:pt idx="2">
                  <c:v>Αρχή 5:Διδακτικό προσωπικό</c:v>
                </c:pt>
                <c:pt idx="3">
                  <c:v>Αρχή 1:Πολιτική Διασφάλισης Ποιότητας</c:v>
                </c:pt>
                <c:pt idx="4">
                  <c:v>Αρχή 7:Διαχείριση πληροφοριών</c:v>
                </c:pt>
                <c:pt idx="5">
                  <c:v>Αρχή 9: Συνεχής παρακολούθηση και περιορική εσωτερική αξιολόγηση των προγραμμάτων σπουδών </c:v>
                </c:pt>
                <c:pt idx="6">
                  <c:v>Αρχή 2:Σχεδιασμός και έγκριση των ΠΣ</c:v>
                </c:pt>
                <c:pt idx="7">
                  <c:v>Αρχή 3:Φοιτητοκεντρική μάθηση, διδασκαλία &amp; αξιολόγηση</c:v>
                </c:pt>
                <c:pt idx="8">
                  <c:v>Αρχή 6:Μαθησιακοί πόροι και φοιτητική στήριξη</c:v>
                </c:pt>
                <c:pt idx="9">
                  <c:v>Αρχή 4:Εισαγωγή φοιτητών, στάδια φοίτησης, αναγνώριση σπουδών και λήψη πτυχίου</c:v>
                </c:pt>
              </c:strCache>
            </c:strRef>
          </c:cat>
          <c:val>
            <c:numRef>
              <c:f>'ΠΠΣ ΣΤΑΤΙΣΤΙΚΑ'!$C$104:$C$113</c:f>
              <c:numCache>
                <c:formatCode>0.00%</c:formatCode>
                <c:ptCount val="10"/>
                <c:pt idx="0">
                  <c:v>0.25</c:v>
                </c:pt>
                <c:pt idx="1">
                  <c:v>0.25</c:v>
                </c:pt>
                <c:pt idx="2">
                  <c:v>0.375</c:v>
                </c:pt>
                <c:pt idx="3" formatCode="0%">
                  <c:v>0.5</c:v>
                </c:pt>
                <c:pt idx="4">
                  <c:v>0.25</c:v>
                </c:pt>
                <c:pt idx="5">
                  <c:v>0.5</c:v>
                </c:pt>
                <c:pt idx="6" formatCode="0%">
                  <c:v>0.5</c:v>
                </c:pt>
                <c:pt idx="7">
                  <c:v>0.375</c:v>
                </c:pt>
                <c:pt idx="8">
                  <c:v>0.375</c:v>
                </c:pt>
                <c:pt idx="9">
                  <c:v>0.625</c:v>
                </c:pt>
              </c:numCache>
            </c:numRef>
          </c:val>
          <c:extLst>
            <c:ext xmlns:c16="http://schemas.microsoft.com/office/drawing/2014/chart" uri="{C3380CC4-5D6E-409C-BE32-E72D297353CC}">
              <c16:uniqueId val="{00000001-B1FB-134D-8FD5-D74D6FA144BA}"/>
            </c:ext>
          </c:extLst>
        </c:ser>
        <c:ser>
          <c:idx val="2"/>
          <c:order val="2"/>
          <c:tx>
            <c:strRef>
              <c:f>'ΠΠΣ ΣΤΑΤΙΣΤΙΚΑ'!$D$103</c:f>
              <c:strCache>
                <c:ptCount val="1"/>
                <c:pt idx="0">
                  <c:v>Μερική συμμόρφωση</c:v>
                </c:pt>
              </c:strCache>
            </c:strRef>
          </c:tx>
          <c:spPr>
            <a:solidFill>
              <a:srgbClr val="E3C01E">
                <a:lumMod val="60000"/>
                <a:lumOff val="40000"/>
              </a:srgbClr>
            </a:solidFill>
            <a:ln w="9525" cap="flat" cmpd="sng" algn="ctr">
              <a:noFill/>
              <a:round/>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'ΠΠΣ ΣΤΑΤΙΣΤΙΚΑ'!$A$104:$A$113</c:f>
              <c:strCache>
                <c:ptCount val="10"/>
                <c:pt idx="0">
                  <c:v>Αρχή 8:Δημόσια πληροφόρηση</c:v>
                </c:pt>
                <c:pt idx="1">
                  <c:v>Αρχή 10:Περιοδική εξωτερική αξιολόγηση των ΠΠΣ</c:v>
                </c:pt>
                <c:pt idx="2">
                  <c:v>Αρχή 5:Διδακτικό προσωπικό</c:v>
                </c:pt>
                <c:pt idx="3">
                  <c:v>Αρχή 1:Πολιτική Διασφάλισης Ποιότητας</c:v>
                </c:pt>
                <c:pt idx="4">
                  <c:v>Αρχή 7:Διαχείριση πληροφοριών</c:v>
                </c:pt>
                <c:pt idx="5">
                  <c:v>Αρχή 9: Συνεχής παρακολούθηση και περιορική εσωτερική αξιολόγηση των προγραμμάτων σπουδών </c:v>
                </c:pt>
                <c:pt idx="6">
                  <c:v>Αρχή 2:Σχεδιασμός και έγκριση των ΠΣ</c:v>
                </c:pt>
                <c:pt idx="7">
                  <c:v>Αρχή 3:Φοιτητοκεντρική μάθηση, διδασκαλία &amp; αξιολόγηση</c:v>
                </c:pt>
                <c:pt idx="8">
                  <c:v>Αρχή 6:Μαθησιακοί πόροι και φοιτητική στήριξη</c:v>
                </c:pt>
                <c:pt idx="9">
                  <c:v>Αρχή 4:Εισαγωγή φοιτητών, στάδια φοίτησης, αναγνώριση σπουδών και λήψη πτυχίου</c:v>
                </c:pt>
              </c:strCache>
            </c:strRef>
          </c:cat>
          <c:val>
            <c:numRef>
              <c:f>'ΠΠΣ ΣΤΑΤΙΣΤΙΚΑ'!$D$104:$D$113</c:f>
              <c:numCache>
                <c:formatCode>0.00%</c:formatCode>
                <c:ptCount val="10"/>
                <c:pt idx="0">
                  <c:v>0</c:v>
                </c:pt>
                <c:pt idx="1">
                  <c:v>0</c:v>
                </c:pt>
                <c:pt idx="2">
                  <c:v>0</c:v>
                </c:pt>
                <c:pt idx="3" formatCode="0%">
                  <c:v>0</c:v>
                </c:pt>
                <c:pt idx="4">
                  <c:v>0.25</c:v>
                </c:pt>
                <c:pt idx="5">
                  <c:v>0</c:v>
                </c:pt>
                <c:pt idx="6">
                  <c:v>0.125</c:v>
                </c:pt>
                <c:pt idx="7">
                  <c:v>0.25</c:v>
                </c:pt>
                <c:pt idx="8">
                  <c:v>0.25</c:v>
                </c:pt>
                <c:pt idx="9">
                  <c:v>0.125</c:v>
                </c:pt>
              </c:numCache>
            </c:numRef>
          </c:val>
          <c:extLst>
            <c:ext xmlns:c16="http://schemas.microsoft.com/office/drawing/2014/chart" uri="{C3380CC4-5D6E-409C-BE32-E72D297353CC}">
              <c16:uniqueId val="{00000002-B1FB-134D-8FD5-D74D6FA144BA}"/>
            </c:ext>
          </c:extLst>
        </c:ser>
        <c:dLbls>
          <c:dLblPos val="ctr"/>
          <c:showLegendKey val="0"/>
          <c:showVal val="1"/>
          <c:showCatName val="0"/>
          <c:showSerName val="0"/>
          <c:showPercent val="0"/>
          <c:showBubbleSize val="0"/>
        </c:dLbls>
        <c:gapWidth val="150"/>
        <c:overlap val="100"/>
        <c:axId val="308991480"/>
        <c:axId val="308985600"/>
      </c:barChart>
      <c:catAx>
        <c:axId val="308991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08985600"/>
        <c:crosses val="autoZero"/>
        <c:auto val="1"/>
        <c:lblAlgn val="ctr"/>
        <c:lblOffset val="100"/>
        <c:noMultiLvlLbl val="0"/>
      </c:catAx>
      <c:valAx>
        <c:axId val="308985600"/>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08991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20EA5F0D-C1DC-412F-A146-DDB3A74B588F}" type="datetimeFigureOut">
              <a:rPr lang="el-GR"/>
              <a:t>14/3/2019</a:t>
            </a:fld>
            <a:endParaRPr lang="el-G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7BAE14B8-3CC9-472D-9BC5-A84D80684DE2}" type="slidenum">
              <a:rPr lang="el-GR"/>
              <a:t>‹#›</a:t>
            </a:fld>
            <a:endParaRPr lang="el-G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A8CDE508-72C8-4AB5-AA9C-1584D31690E0}" type="datetimeFigureOut">
              <a:t>14/3/2019</a:t>
            </a:fld>
            <a:endParaRPr lang="el-GR"/>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7FB667E1-E601-4AAF-B95C-B25720D70A60}" type="slidenum">
              <a:t>‹#›</a:t>
            </a:fld>
            <a:endParaRPr lang="el-G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Ορθογώνιο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el-GR"/>
            </a:pPr>
            <a:endParaRPr kumimoji="0" lang="el-GR" sz="1800" b="0" i="0" u="none" strike="noStrike" kern="0" cap="none" spc="0" normalizeH="0" baseline="0">
              <a:ln>
                <a:noFill/>
              </a:ln>
              <a:solidFill>
                <a:prstClr val="white"/>
              </a:solidFill>
              <a:effectLst/>
              <a:uLnTx/>
              <a:uFillTx/>
              <a:latin typeface="Euphemia"/>
              <a:ea typeface="+mn-ea"/>
              <a:cs typeface="+mn-cs"/>
            </a:endParaRPr>
          </a:p>
        </p:txBody>
      </p:sp>
      <p:sp>
        <p:nvSpPr>
          <p:cNvPr id="6" name="Ορθογώνιο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p:nvPr>
        </p:nvSpPr>
        <p:spPr>
          <a:xfrm>
            <a:off x="1523999" y="4800600"/>
            <a:ext cx="9144002" cy="1143000"/>
          </a:xfrm>
        </p:spPr>
        <p:txBody>
          <a:bodyPr anchor="b">
            <a:noAutofit/>
          </a:bodyPr>
          <a:lstStyle>
            <a:lvl1pPr algn="ctr" latinLnBrk="0">
              <a:defRPr lang="el-GR" sz="3600">
                <a:solidFill>
                  <a:schemeClr val="bg1"/>
                </a:solidFill>
              </a:defRPr>
            </a:lvl1pPr>
          </a:lstStyle>
          <a:p>
            <a:r>
              <a:rPr lang="el-GR"/>
              <a:t>Στυλ κύριου τίτλου</a:t>
            </a:r>
            <a:endParaRPr lang="el-GR" dirty="0"/>
          </a:p>
        </p:txBody>
      </p:sp>
      <p:sp>
        <p:nvSpPr>
          <p:cNvPr id="3" name="Υπότιτλος 2"/>
          <p:cNvSpPr>
            <a:spLocks noGrp="1"/>
          </p:cNvSpPr>
          <p:nvPr>
            <p:ph type="subTitle" idx="1"/>
          </p:nvPr>
        </p:nvSpPr>
        <p:spPr>
          <a:xfrm>
            <a:off x="1522413" y="5943600"/>
            <a:ext cx="9144002" cy="762000"/>
          </a:xfrm>
        </p:spPr>
        <p:txBody>
          <a:bodyPr>
            <a:normAutofit/>
          </a:bodyPr>
          <a:lstStyle>
            <a:lvl1pPr marL="0" indent="0" algn="ctr" latinLnBrk="0">
              <a:spcBef>
                <a:spcPts val="0"/>
              </a:spcBef>
              <a:buNone/>
              <a:defRPr lang="el-GR" sz="2000" cap="none" baseline="0">
                <a:solidFill>
                  <a:schemeClr val="bg1"/>
                </a:solidFill>
              </a:defRPr>
            </a:lvl1pPr>
            <a:lvl2pPr marL="457200" indent="0" algn="ctr" latinLnBrk="0">
              <a:buNone/>
              <a:defRPr lang="el-GR" sz="2800"/>
            </a:lvl2pPr>
            <a:lvl3pPr marL="914400" indent="0" algn="ctr" latinLnBrk="0">
              <a:buNone/>
              <a:defRPr lang="el-GR" sz="2400"/>
            </a:lvl3pPr>
            <a:lvl4pPr marL="1371600" indent="0" algn="ctr" latinLnBrk="0">
              <a:buNone/>
              <a:defRPr lang="el-GR" sz="2000"/>
            </a:lvl4pPr>
            <a:lvl5pPr marL="1828800" indent="0" algn="ctr" latinLnBrk="0">
              <a:buNone/>
              <a:defRPr lang="el-GR" sz="2000"/>
            </a:lvl5pPr>
            <a:lvl6pPr marL="2286000" indent="0" algn="ctr" latinLnBrk="0">
              <a:buNone/>
              <a:defRPr lang="el-GR" sz="2000"/>
            </a:lvl6pPr>
            <a:lvl7pPr marL="2743200" indent="0" algn="ctr" latinLnBrk="0">
              <a:buNone/>
              <a:defRPr lang="el-GR" sz="2000"/>
            </a:lvl7pPr>
            <a:lvl8pPr marL="3200400" indent="0" algn="ctr" latinLnBrk="0">
              <a:buNone/>
              <a:defRPr lang="el-GR" sz="2000"/>
            </a:lvl8pPr>
            <a:lvl9pPr marL="3657600" indent="0" algn="ctr" latinLnBrk="0">
              <a:buNone/>
              <a:defRPr lang="el-GR" sz="2000"/>
            </a:lvl9pPr>
          </a:lstStyle>
          <a:p>
            <a:r>
              <a:rPr lang="el-GR"/>
              <a:t>Στυλ κύριου υπότιτλου</a:t>
            </a:r>
            <a:endParaRPr lang="el-GR"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Εναλλακτικό περιεχόμενο με λεζάντα">
    <p:spTree>
      <p:nvGrpSpPr>
        <p:cNvPr id="1" name=""/>
        <p:cNvGrpSpPr/>
        <p:nvPr/>
      </p:nvGrpSpPr>
      <p:grpSpPr>
        <a:xfrm>
          <a:off x="0" y="0"/>
          <a:ext cx="0" cy="0"/>
          <a:chOff x="0" y="0"/>
          <a:chExt cx="0" cy="0"/>
        </a:xfrm>
      </p:grpSpPr>
      <p:sp>
        <p:nvSpPr>
          <p:cNvPr id="8" name="Ορθογώνιο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el-GR"/>
            </a:pPr>
            <a:endParaRPr kumimoji="0" lang="el-GR" sz="1800" b="0" i="0" u="none" strike="noStrike" kern="0" cap="none" spc="0" normalizeH="0" baseline="0">
              <a:ln>
                <a:noFill/>
              </a:ln>
              <a:solidFill>
                <a:prstClr val="white"/>
              </a:solidFill>
              <a:effectLst/>
              <a:uLnTx/>
              <a:uFillTx/>
              <a:latin typeface="Euphemia"/>
              <a:ea typeface="+mn-ea"/>
              <a:cs typeface="+mn-cs"/>
            </a:endParaRPr>
          </a:p>
        </p:txBody>
      </p:sp>
      <p:sp>
        <p:nvSpPr>
          <p:cNvPr id="2" name="Τίτλος 1"/>
          <p:cNvSpPr>
            <a:spLocks noGrp="1"/>
          </p:cNvSpPr>
          <p:nvPr>
            <p:ph type="title"/>
          </p:nvPr>
        </p:nvSpPr>
        <p:spPr>
          <a:xfrm>
            <a:off x="760412" y="2362200"/>
            <a:ext cx="3200400" cy="1990725"/>
          </a:xfrm>
        </p:spPr>
        <p:txBody>
          <a:bodyPr anchor="b">
            <a:noAutofit/>
          </a:bodyPr>
          <a:lstStyle>
            <a:lvl1pPr latinLnBrk="0">
              <a:defRPr lang="el-GR" sz="2800" b="0">
                <a:solidFill>
                  <a:schemeClr val="bg1"/>
                </a:solidFill>
              </a:defRPr>
            </a:lvl1pPr>
          </a:lstStyle>
          <a:p>
            <a:r>
              <a:rPr lang="el-GR"/>
              <a:t>Στυλ κύριου τίτλου</a:t>
            </a:r>
            <a:endParaRPr lang="el-GR" dirty="0"/>
          </a:p>
        </p:txBody>
      </p:sp>
      <p:sp>
        <p:nvSpPr>
          <p:cNvPr id="3" name="Σύμβολο κράτησης θέσης περιεχομένου 2"/>
          <p:cNvSpPr>
            <a:spLocks noGrp="1"/>
          </p:cNvSpPr>
          <p:nvPr>
            <p:ph idx="1"/>
          </p:nvPr>
        </p:nvSpPr>
        <p:spPr>
          <a:xfrm>
            <a:off x="5362892" y="685800"/>
            <a:ext cx="6370320" cy="54864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κειμένου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el-GR" sz="1600">
                <a:solidFill>
                  <a:schemeClr val="bg1"/>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lvl1pPr latinLnBrk="0">
              <a:defRPr lang="el-GR">
                <a:solidFill>
                  <a:schemeClr val="tx2"/>
                </a:solidFill>
              </a:defRPr>
            </a:lvl1pPr>
          </a:lstStyle>
          <a:p>
            <a:r>
              <a:rPr lang="el-GR"/>
              <a:t>13/12/2018</a:t>
            </a:r>
          </a:p>
        </p:txBody>
      </p:sp>
      <p:sp>
        <p:nvSpPr>
          <p:cNvPr id="6" name="Σύμβολο κράτησης θέσης υποσέλιδου 5"/>
          <p:cNvSpPr>
            <a:spLocks noGrp="1"/>
          </p:cNvSpPr>
          <p:nvPr>
            <p:ph type="ftr" sz="quarter" idx="11"/>
          </p:nvPr>
        </p:nvSpPr>
        <p:spPr/>
        <p:txBody>
          <a:bodyPr/>
          <a:lstStyle/>
          <a:p>
            <a:r>
              <a:rPr lang="el-GR"/>
              <a:t>ΑΔΙΠ</a:t>
            </a:r>
          </a:p>
        </p:txBody>
      </p:sp>
      <p:sp>
        <p:nvSpPr>
          <p:cNvPr id="7" name="Σύμβολο κράτησης θέσης αριθμού διαφάνειας 6"/>
          <p:cNvSpPr>
            <a:spLocks noGrp="1"/>
          </p:cNvSpPr>
          <p:nvPr>
            <p:ph type="sldNum" sz="quarter" idx="12"/>
          </p:nvPr>
        </p:nvSpPr>
        <p:spPr/>
        <p:txBody>
          <a:bodyPr/>
          <a:lstStyle>
            <a:lvl1pPr latinLnBrk="0">
              <a:defRPr lang="el-GR">
                <a:solidFill>
                  <a:schemeClr val="tx2"/>
                </a:solidFill>
              </a:defRPr>
            </a:lvl1pPr>
          </a:lstStyle>
          <a:p>
            <a:fld id="{CA8D9AD5-F248-4919-864A-CFD76CC027D6}" type="slidenum">
              <a:pPr/>
              <a:t>‹#›</a:t>
            </a:fld>
            <a:endParaRPr lang="el-G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el-GR"/>
            </a:pPr>
            <a:endParaRPr kumimoji="0" lang="el-GR" sz="1800" b="0" i="0" u="none" strike="noStrike" kern="0" cap="none" spc="0" normalizeH="0" baseline="0">
              <a:ln>
                <a:noFill/>
              </a:ln>
              <a:solidFill>
                <a:prstClr val="white"/>
              </a:solidFill>
              <a:effectLst/>
              <a:uLnTx/>
              <a:uFillTx/>
              <a:latin typeface="Euphemia"/>
              <a:ea typeface="+mn-ea"/>
              <a:cs typeface="+mn-cs"/>
            </a:endParaRPr>
          </a:p>
        </p:txBody>
      </p:sp>
      <p:sp>
        <p:nvSpPr>
          <p:cNvPr id="2" name="Τίτλος 1"/>
          <p:cNvSpPr>
            <a:spLocks noGrp="1"/>
          </p:cNvSpPr>
          <p:nvPr>
            <p:ph type="title"/>
          </p:nvPr>
        </p:nvSpPr>
        <p:spPr>
          <a:xfrm>
            <a:off x="7923214" y="2362200"/>
            <a:ext cx="3200400" cy="1993392"/>
          </a:xfrm>
        </p:spPr>
        <p:txBody>
          <a:bodyPr anchor="b">
            <a:noAutofit/>
          </a:bodyPr>
          <a:lstStyle>
            <a:lvl1pPr latinLnBrk="0">
              <a:defRPr lang="el-GR" sz="2800" b="0">
                <a:solidFill>
                  <a:schemeClr val="bg1"/>
                </a:solidFill>
              </a:defRPr>
            </a:lvl1pPr>
          </a:lstStyle>
          <a:p>
            <a:r>
              <a:rPr lang="el-GR"/>
              <a:t>Στυλ κύριου τίτλου</a:t>
            </a:r>
            <a:endParaRPr lang="el-GR" dirty="0"/>
          </a:p>
        </p:txBody>
      </p:sp>
      <p:sp>
        <p:nvSpPr>
          <p:cNvPr id="3" name="Σύμβολο κράτησης θέσης εικόνας 2"/>
          <p:cNvSpPr>
            <a:spLocks noGrp="1"/>
          </p:cNvSpPr>
          <p:nvPr>
            <p:ph type="pic" idx="1"/>
          </p:nvPr>
        </p:nvSpPr>
        <p:spPr>
          <a:xfrm>
            <a:off x="0" y="0"/>
            <a:ext cx="7315200" cy="6858000"/>
          </a:xfrm>
          <a:solidFill>
            <a:schemeClr val="bg2">
              <a:lumMod val="90000"/>
            </a:schemeClr>
          </a:solidFill>
        </p:spPr>
        <p:txBody>
          <a:bodyPr/>
          <a:lstStyle>
            <a:lvl1pPr marL="0" indent="0" algn="ctr" latinLnBrk="0">
              <a:buNone/>
              <a:defRPr lang="el-GR" sz="3200">
                <a:solidFill>
                  <a:schemeClr val="tx2"/>
                </a:solidFill>
              </a:defRPr>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a:t>Κάντε κλικ στο εικονίδιο για να προσθέσετε εικόνα</a:t>
            </a:r>
          </a:p>
        </p:txBody>
      </p:sp>
      <p:sp>
        <p:nvSpPr>
          <p:cNvPr id="4" name="Σύμβολο κράτησης θέσης κειμένου 3"/>
          <p:cNvSpPr>
            <a:spLocks noGrp="1"/>
          </p:cNvSpPr>
          <p:nvPr>
            <p:ph type="body" sz="half" idx="2"/>
          </p:nvPr>
        </p:nvSpPr>
        <p:spPr>
          <a:xfrm>
            <a:off x="7923214" y="4355592"/>
            <a:ext cx="3200400" cy="1644614"/>
          </a:xfrm>
        </p:spPr>
        <p:txBody>
          <a:bodyPr>
            <a:normAutofit/>
          </a:bodyPr>
          <a:lstStyle>
            <a:lvl1pPr marL="0" indent="0" latinLnBrk="0">
              <a:spcBef>
                <a:spcPts val="1200"/>
              </a:spcBef>
              <a:buNone/>
              <a:defRPr lang="el-GR" sz="1600">
                <a:solidFill>
                  <a:schemeClr val="bg1"/>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r>
              <a:rPr lang="el-GR"/>
              <a:t>13/12/2018</a:t>
            </a:r>
          </a:p>
        </p:txBody>
      </p:sp>
      <p:sp>
        <p:nvSpPr>
          <p:cNvPr id="6" name="Σύμβολο κράτησης θέσης υποσέλιδου 5"/>
          <p:cNvSpPr>
            <a:spLocks noGrp="1"/>
          </p:cNvSpPr>
          <p:nvPr>
            <p:ph type="ftr" sz="quarter" idx="11"/>
          </p:nvPr>
        </p:nvSpPr>
        <p:spPr/>
        <p:txBody>
          <a:bodyPr/>
          <a:lstStyle/>
          <a:p>
            <a:r>
              <a:rPr lang="el-GR"/>
              <a:t>ΑΔΙΠ</a:t>
            </a:r>
          </a:p>
        </p:txBody>
      </p:sp>
      <p:sp>
        <p:nvSpPr>
          <p:cNvPr id="7" name="Σύμβολο κράτησης θέσης αριθμού διαφάνειας 6"/>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r>
              <a:rPr lang="el-GR"/>
              <a:t>13/12/2018</a:t>
            </a:r>
          </a:p>
        </p:txBody>
      </p:sp>
      <p:sp>
        <p:nvSpPr>
          <p:cNvPr id="5" name="Σύμβολο κράτησης θέσης υποσέλιδου 4"/>
          <p:cNvSpPr>
            <a:spLocks noGrp="1"/>
          </p:cNvSpPr>
          <p:nvPr>
            <p:ph type="ftr" sz="quarter" idx="11"/>
          </p:nvPr>
        </p:nvSpPr>
        <p:spPr/>
        <p:txBody>
          <a:bodyPr/>
          <a:lstStyle/>
          <a:p>
            <a:r>
              <a:rPr lang="el-GR"/>
              <a:t>ΑΔΙΠ</a:t>
            </a:r>
          </a:p>
        </p:txBody>
      </p:sp>
      <p:sp>
        <p:nvSpPr>
          <p:cNvPr id="6" name="Σύμβολ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274638"/>
            <a:ext cx="2628900" cy="5897562"/>
          </a:xfrm>
        </p:spPr>
        <p:txBody>
          <a:bodyPr vert="eaVert"/>
          <a:lstStyle/>
          <a:p>
            <a:r>
              <a:rPr lang="el-GR"/>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838200" y="274638"/>
            <a:ext cx="7734300" cy="589756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r>
              <a:rPr lang="el-GR"/>
              <a:t>13/12/2018</a:t>
            </a:r>
          </a:p>
        </p:txBody>
      </p:sp>
      <p:sp>
        <p:nvSpPr>
          <p:cNvPr id="5" name="Σύμβολο κράτησης θέσης υποσέλιδου 4"/>
          <p:cNvSpPr>
            <a:spLocks noGrp="1"/>
          </p:cNvSpPr>
          <p:nvPr>
            <p:ph type="ftr" sz="quarter" idx="11"/>
          </p:nvPr>
        </p:nvSpPr>
        <p:spPr/>
        <p:txBody>
          <a:bodyPr/>
          <a:lstStyle/>
          <a:p>
            <a:r>
              <a:rPr lang="el-GR"/>
              <a:t>ΑΔΙΠ</a:t>
            </a:r>
          </a:p>
        </p:txBody>
      </p:sp>
      <p:sp>
        <p:nvSpPr>
          <p:cNvPr id="6" name="Σύμβολ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
        <p:nvSpPr>
          <p:cNvPr id="7" name="Θέση ημερομηνίας 3"/>
          <p:cNvSpPr>
            <a:spLocks noGrp="1"/>
          </p:cNvSpPr>
          <p:nvPr>
            <p:ph type="dt" sz="half" idx="10"/>
          </p:nvPr>
        </p:nvSpPr>
        <p:spPr>
          <a:xfrm>
            <a:off x="152400" y="6432550"/>
            <a:ext cx="2192867" cy="365125"/>
          </a:xfrm>
        </p:spPr>
        <p:txBody>
          <a:bodyPr/>
          <a:lstStyle>
            <a:lvl1pPr>
              <a:defRPr>
                <a:solidFill>
                  <a:schemeClr val="tx1">
                    <a:lumMod val="50000"/>
                    <a:lumOff val="50000"/>
                  </a:schemeClr>
                </a:solidFill>
              </a:defRPr>
            </a:lvl1pPr>
          </a:lstStyle>
          <a:p>
            <a:pPr algn="ctr"/>
            <a:r>
              <a:rPr lang="el-GR" dirty="0">
                <a:solidFill>
                  <a:prstClr val="black">
                    <a:lumMod val="50000"/>
                    <a:lumOff val="50000"/>
                  </a:prstClr>
                </a:solidFill>
                <a:latin typeface="Trebuchet MS" panose="020B0603020202020204" pitchFamily="34" charset="0"/>
              </a:rPr>
              <a:t>Ημερίδα Ενημέρωσης ΜΟΔΙΠ </a:t>
            </a:r>
          </a:p>
          <a:p>
            <a:pPr algn="ctr"/>
            <a:r>
              <a:rPr lang="el-GR" sz="1050" dirty="0">
                <a:solidFill>
                  <a:prstClr val="black">
                    <a:lumMod val="50000"/>
                    <a:lumOff val="50000"/>
                  </a:prstClr>
                </a:solidFill>
                <a:latin typeface="Trebuchet MS" panose="020B0603020202020204" pitchFamily="34" charset="0"/>
              </a:rPr>
              <a:t>25 Μαΐου 2018</a:t>
            </a:r>
          </a:p>
        </p:txBody>
      </p:sp>
    </p:spTree>
    <p:extLst>
      <p:ext uri="{BB962C8B-B14F-4D97-AF65-F5344CB8AC3E}">
        <p14:creationId xmlns:p14="http://schemas.microsoft.com/office/powerpoint/2010/main" val="214841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ctr">
              <a:defRPr/>
            </a:lvl1pPr>
          </a:lstStyle>
          <a:p>
            <a:r>
              <a:rPr lang="el-GR" dirty="0"/>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a:xfrm>
            <a:off x="313267" y="6356349"/>
            <a:ext cx="2743200" cy="365125"/>
          </a:xfrm>
        </p:spPr>
        <p:txBody>
          <a:bodyPr/>
          <a:lstStyle/>
          <a:p>
            <a:r>
              <a:rPr lang="el-GR" dirty="0">
                <a:solidFill>
                  <a:prstClr val="black">
                    <a:tint val="75000"/>
                  </a:prstClr>
                </a:solidFill>
              </a:rPr>
              <a:t>Ημερίδα Ενημέρωσης ΜΟΔΙΠ </a:t>
            </a:r>
          </a:p>
          <a:p>
            <a:r>
              <a:rPr lang="el-GR" dirty="0">
                <a:solidFill>
                  <a:prstClr val="black">
                    <a:tint val="75000"/>
                  </a:prstClr>
                </a:solidFill>
              </a:rPr>
              <a:t>25 Μαΐου 2018</a:t>
            </a: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14675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lgn="ctr">
              <a:defRPr sz="6000"/>
            </a:lvl1pPr>
          </a:lstStyle>
          <a:p>
            <a:r>
              <a:rPr lang="el-GR" dirty="0"/>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pPr algn="ctr"/>
            <a:r>
              <a:rPr lang="el-GR">
                <a:solidFill>
                  <a:prstClr val="black">
                    <a:tint val="75000"/>
                  </a:prstClr>
                </a:solidFill>
                <a:latin typeface="Trebuchet MS" panose="020B0603020202020204" pitchFamily="34" charset="0"/>
              </a:rPr>
              <a:t>Ημερίδα Ενημέρωσης ΜΟΔΙΠ </a:t>
            </a:r>
          </a:p>
          <a:p>
            <a:pPr algn="ctr"/>
            <a:r>
              <a:rPr lang="el-GR" sz="1050">
                <a:solidFill>
                  <a:prstClr val="black">
                    <a:tint val="75000"/>
                  </a:prstClr>
                </a:solidFill>
                <a:latin typeface="Trebuchet MS" panose="020B0603020202020204" pitchFamily="34" charset="0"/>
              </a:rPr>
              <a:t>25 Μαΐου 2018</a:t>
            </a:r>
            <a:endParaRPr lang="el-GR" sz="1050" dirty="0">
              <a:solidFill>
                <a:prstClr val="black">
                  <a:tint val="75000"/>
                </a:prstClr>
              </a:solidFill>
              <a:latin typeface="Trebuchet MS" panose="020B0603020202020204" pitchFamily="34" charset="0"/>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2710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ctr">
              <a:defRPr/>
            </a:lvl1pPr>
          </a:lstStyle>
          <a:p>
            <a:r>
              <a:rPr lang="el-GR" dirty="0"/>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
        <p:nvSpPr>
          <p:cNvPr id="8" name="Θέση ημερομηνίας 3"/>
          <p:cNvSpPr>
            <a:spLocks noGrp="1"/>
          </p:cNvSpPr>
          <p:nvPr>
            <p:ph type="dt" sz="half" idx="10"/>
          </p:nvPr>
        </p:nvSpPr>
        <p:spPr>
          <a:xfrm>
            <a:off x="152400" y="6432550"/>
            <a:ext cx="2192867" cy="365125"/>
          </a:xfrm>
        </p:spPr>
        <p:txBody>
          <a:bodyPr/>
          <a:lstStyle>
            <a:lvl1pPr>
              <a:defRPr>
                <a:solidFill>
                  <a:schemeClr val="tx1">
                    <a:lumMod val="50000"/>
                    <a:lumOff val="50000"/>
                  </a:schemeClr>
                </a:solidFill>
              </a:defRPr>
            </a:lvl1pPr>
          </a:lstStyle>
          <a:p>
            <a:pPr algn="ctr"/>
            <a:r>
              <a:rPr lang="el-GR" dirty="0">
                <a:solidFill>
                  <a:prstClr val="black">
                    <a:lumMod val="50000"/>
                    <a:lumOff val="50000"/>
                  </a:prstClr>
                </a:solidFill>
                <a:latin typeface="Trebuchet MS" panose="020B0603020202020204" pitchFamily="34" charset="0"/>
              </a:rPr>
              <a:t>Ημερίδα Ενημέρωσης ΜΟΔΙΠ </a:t>
            </a:r>
          </a:p>
          <a:p>
            <a:pPr algn="ctr"/>
            <a:r>
              <a:rPr lang="el-GR" sz="1050" dirty="0">
                <a:solidFill>
                  <a:prstClr val="black">
                    <a:lumMod val="50000"/>
                    <a:lumOff val="50000"/>
                  </a:prstClr>
                </a:solidFill>
                <a:latin typeface="Trebuchet MS" panose="020B0603020202020204" pitchFamily="34" charset="0"/>
              </a:rPr>
              <a:t>25 Μαΐου 2018</a:t>
            </a:r>
          </a:p>
        </p:txBody>
      </p:sp>
    </p:spTree>
    <p:extLst>
      <p:ext uri="{BB962C8B-B14F-4D97-AF65-F5344CB8AC3E}">
        <p14:creationId xmlns:p14="http://schemas.microsoft.com/office/powerpoint/2010/main" val="56374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lvl1pPr algn="ctr">
              <a:defRPr/>
            </a:lvl1pPr>
          </a:lstStyle>
          <a:p>
            <a:r>
              <a:rPr lang="el-GR" dirty="0"/>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
        <p:nvSpPr>
          <p:cNvPr id="10" name="Θέση ημερομηνίας 3"/>
          <p:cNvSpPr>
            <a:spLocks noGrp="1"/>
          </p:cNvSpPr>
          <p:nvPr>
            <p:ph type="dt" sz="half" idx="10"/>
          </p:nvPr>
        </p:nvSpPr>
        <p:spPr>
          <a:xfrm>
            <a:off x="152400" y="6432550"/>
            <a:ext cx="2192867" cy="365125"/>
          </a:xfrm>
        </p:spPr>
        <p:txBody>
          <a:bodyPr/>
          <a:lstStyle>
            <a:lvl1pPr>
              <a:defRPr>
                <a:solidFill>
                  <a:schemeClr val="tx1">
                    <a:lumMod val="50000"/>
                    <a:lumOff val="50000"/>
                  </a:schemeClr>
                </a:solidFill>
              </a:defRPr>
            </a:lvl1pPr>
          </a:lstStyle>
          <a:p>
            <a:pPr algn="ctr"/>
            <a:r>
              <a:rPr lang="el-GR" dirty="0">
                <a:solidFill>
                  <a:prstClr val="black">
                    <a:lumMod val="50000"/>
                    <a:lumOff val="50000"/>
                  </a:prstClr>
                </a:solidFill>
                <a:latin typeface="Trebuchet MS" panose="020B0603020202020204" pitchFamily="34" charset="0"/>
              </a:rPr>
              <a:t>Ημερίδα Ενημέρωσης ΜΟΔΙΠ </a:t>
            </a:r>
          </a:p>
          <a:p>
            <a:pPr algn="ctr"/>
            <a:r>
              <a:rPr lang="el-GR" sz="1050" dirty="0">
                <a:solidFill>
                  <a:prstClr val="black">
                    <a:lumMod val="50000"/>
                    <a:lumOff val="50000"/>
                  </a:prstClr>
                </a:solidFill>
                <a:latin typeface="Trebuchet MS" panose="020B0603020202020204" pitchFamily="34" charset="0"/>
              </a:rPr>
              <a:t>25 Μαΐου 2018</a:t>
            </a:r>
          </a:p>
        </p:txBody>
      </p:sp>
    </p:spTree>
    <p:extLst>
      <p:ext uri="{BB962C8B-B14F-4D97-AF65-F5344CB8AC3E}">
        <p14:creationId xmlns:p14="http://schemas.microsoft.com/office/powerpoint/2010/main" val="182376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ctr">
              <a:defRPr/>
            </a:lvl1pPr>
          </a:lstStyle>
          <a:p>
            <a:r>
              <a:rPr lang="el-GR" dirty="0"/>
              <a:t>Στυλ κύριου τίτλου</a:t>
            </a: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
        <p:nvSpPr>
          <p:cNvPr id="6" name="Θέση ημερομηνίας 3"/>
          <p:cNvSpPr>
            <a:spLocks noGrp="1"/>
          </p:cNvSpPr>
          <p:nvPr>
            <p:ph type="dt" sz="half" idx="10"/>
          </p:nvPr>
        </p:nvSpPr>
        <p:spPr>
          <a:xfrm>
            <a:off x="152400" y="6432550"/>
            <a:ext cx="2192867" cy="365125"/>
          </a:xfrm>
        </p:spPr>
        <p:txBody>
          <a:bodyPr/>
          <a:lstStyle>
            <a:lvl1pPr>
              <a:defRPr>
                <a:solidFill>
                  <a:schemeClr val="tx1">
                    <a:lumMod val="50000"/>
                    <a:lumOff val="50000"/>
                  </a:schemeClr>
                </a:solidFill>
              </a:defRPr>
            </a:lvl1pPr>
          </a:lstStyle>
          <a:p>
            <a:pPr algn="ctr"/>
            <a:r>
              <a:rPr lang="el-GR" dirty="0">
                <a:solidFill>
                  <a:prstClr val="black">
                    <a:lumMod val="50000"/>
                    <a:lumOff val="50000"/>
                  </a:prstClr>
                </a:solidFill>
                <a:latin typeface="Trebuchet MS" panose="020B0603020202020204" pitchFamily="34" charset="0"/>
              </a:rPr>
              <a:t>Ημερίδα Ενημέρωσης ΜΟΔΙΠ </a:t>
            </a:r>
          </a:p>
          <a:p>
            <a:pPr algn="ctr"/>
            <a:r>
              <a:rPr lang="el-GR" sz="1050" dirty="0">
                <a:solidFill>
                  <a:prstClr val="black">
                    <a:lumMod val="50000"/>
                    <a:lumOff val="50000"/>
                  </a:prstClr>
                </a:solidFill>
                <a:latin typeface="Trebuchet MS" panose="020B0603020202020204" pitchFamily="34" charset="0"/>
              </a:rPr>
              <a:t>25 Μαΐου 2018</a:t>
            </a:r>
          </a:p>
        </p:txBody>
      </p:sp>
    </p:spTree>
    <p:extLst>
      <p:ext uri="{BB962C8B-B14F-4D97-AF65-F5344CB8AC3E}">
        <p14:creationId xmlns:p14="http://schemas.microsoft.com/office/powerpoint/2010/main" val="140918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l-GR" dirty="0"/>
          </a:p>
        </p:txBody>
      </p:sp>
      <p:sp>
        <p:nvSpPr>
          <p:cNvPr id="3" name="Σύμβολο κράτησης θέσης περιεχομένου 2"/>
          <p:cNvSpPr>
            <a:spLocks noGrp="1"/>
          </p:cNvSpPr>
          <p:nvPr>
            <p:ph idx="1"/>
          </p:nvPr>
        </p:nvSpPr>
        <p:spPr/>
        <p:txBody>
          <a:bodyPr/>
          <a:lstStyle>
            <a:lvl6pPr latinLnBrk="0">
              <a:defRPr lang="el-GR"/>
            </a:lvl6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r>
              <a:rPr lang="el-GR"/>
              <a:t>13/12/2018</a:t>
            </a:r>
          </a:p>
        </p:txBody>
      </p:sp>
      <p:sp>
        <p:nvSpPr>
          <p:cNvPr id="5" name="Σύμβολο κράτησης θέσης υποσέλιδου 4"/>
          <p:cNvSpPr>
            <a:spLocks noGrp="1"/>
          </p:cNvSpPr>
          <p:nvPr>
            <p:ph type="ftr" sz="quarter" idx="11"/>
          </p:nvPr>
        </p:nvSpPr>
        <p:spPr/>
        <p:txBody>
          <a:bodyPr/>
          <a:lstStyle/>
          <a:p>
            <a:r>
              <a:rPr lang="el-GR"/>
              <a:t>ΑΔΙΠ</a:t>
            </a:r>
          </a:p>
        </p:txBody>
      </p:sp>
      <p:sp>
        <p:nvSpPr>
          <p:cNvPr id="6" name="Σύμβολ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Ορθογώνιο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l-GR" b="0" i="0" u="none" strike="noStrike" kern="0" cap="none" spc="0" normalizeH="0" baseline="0">
              <a:ln>
                <a:noFill/>
              </a:ln>
              <a:solidFill>
                <a:prstClr val="white"/>
              </a:solidFill>
              <a:effectLst/>
              <a:uLnTx/>
              <a:uFillTx/>
              <a:latin typeface="Euphemia"/>
            </a:endParaRPr>
          </a:p>
        </p:txBody>
      </p:sp>
      <p:sp>
        <p:nvSpPr>
          <p:cNvPr id="8" name="Ορθογώνιο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1524000" y="1143000"/>
            <a:ext cx="9144000" cy="2667000"/>
          </a:xfrm>
        </p:spPr>
        <p:txBody>
          <a:bodyPr anchor="b">
            <a:normAutofit/>
          </a:bodyPr>
          <a:lstStyle>
            <a:lvl1pPr algn="ctr" latinLnBrk="0">
              <a:defRPr lang="el-GR" sz="5200" b="0"/>
            </a:lvl1pPr>
          </a:lstStyle>
          <a:p>
            <a:r>
              <a:rPr lang="el-GR"/>
              <a:t>Στυλ κύριου τίτλου</a:t>
            </a:r>
            <a:endParaRPr lang="el-GR" dirty="0"/>
          </a:p>
        </p:txBody>
      </p:sp>
      <p:sp>
        <p:nvSpPr>
          <p:cNvPr id="3" name="Σύμβολο κράτησης θέσης κειμένου 2"/>
          <p:cNvSpPr>
            <a:spLocks noGrp="1"/>
          </p:cNvSpPr>
          <p:nvPr>
            <p:ph type="body" idx="1"/>
          </p:nvPr>
        </p:nvSpPr>
        <p:spPr>
          <a:xfrm>
            <a:off x="1524000" y="3810000"/>
            <a:ext cx="9144000" cy="1143000"/>
          </a:xfrm>
        </p:spPr>
        <p:txBody>
          <a:bodyPr anchor="t">
            <a:normAutofit/>
          </a:bodyPr>
          <a:lstStyle>
            <a:lvl1pPr marL="0" indent="0" algn="ctr" latinLnBrk="0">
              <a:spcBef>
                <a:spcPts val="0"/>
              </a:spcBef>
              <a:buNone/>
              <a:defRPr lang="el-GR" sz="2400" cap="none" baseline="0">
                <a:solidFill>
                  <a:schemeClr val="tx2"/>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r>
              <a:rPr lang="el-GR"/>
              <a:t>13/12/2018</a:t>
            </a:r>
          </a:p>
        </p:txBody>
      </p:sp>
      <p:sp>
        <p:nvSpPr>
          <p:cNvPr id="5" name="Σύμβολο κράτησης θέσης υποσέλιδου 4"/>
          <p:cNvSpPr>
            <a:spLocks noGrp="1"/>
          </p:cNvSpPr>
          <p:nvPr>
            <p:ph type="ftr" sz="quarter" idx="11"/>
          </p:nvPr>
        </p:nvSpPr>
        <p:spPr/>
        <p:txBody>
          <a:bodyPr/>
          <a:lstStyle/>
          <a:p>
            <a:r>
              <a:rPr lang="el-GR"/>
              <a:t>ΑΔΙΠ</a:t>
            </a:r>
          </a:p>
        </p:txBody>
      </p:sp>
      <p:sp>
        <p:nvSpPr>
          <p:cNvPr id="6" name="Σύμβολο κράτησης θέσης αριθμού διαφάνειας 5"/>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Εναλλακτική 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43000"/>
            <a:ext cx="9144000" cy="2667000"/>
          </a:xfrm>
        </p:spPr>
        <p:txBody>
          <a:bodyPr anchor="b">
            <a:normAutofit/>
          </a:bodyPr>
          <a:lstStyle>
            <a:lvl1pPr algn="ctr" latinLnBrk="0">
              <a:defRPr lang="el-GR" sz="5200" b="0">
                <a:solidFill>
                  <a:schemeClr val="tx1"/>
                </a:solidFill>
              </a:defRPr>
            </a:lvl1pPr>
          </a:lstStyle>
          <a:p>
            <a:r>
              <a:rPr lang="el-GR"/>
              <a:t>Στυλ κύριου τίτλου</a:t>
            </a:r>
            <a:endParaRPr lang="el-GR" dirty="0"/>
          </a:p>
        </p:txBody>
      </p:sp>
      <p:sp>
        <p:nvSpPr>
          <p:cNvPr id="3" name="Σύμβολο κράτησης θέσης κειμένου 2"/>
          <p:cNvSpPr>
            <a:spLocks noGrp="1"/>
          </p:cNvSpPr>
          <p:nvPr>
            <p:ph type="body" idx="1"/>
          </p:nvPr>
        </p:nvSpPr>
        <p:spPr>
          <a:xfrm>
            <a:off x="1522413" y="3810000"/>
            <a:ext cx="9144000" cy="1143000"/>
          </a:xfrm>
        </p:spPr>
        <p:txBody>
          <a:bodyPr anchor="t">
            <a:normAutofit/>
          </a:bodyPr>
          <a:lstStyle>
            <a:lvl1pPr marL="0" indent="0" algn="ctr" latinLnBrk="0">
              <a:spcBef>
                <a:spcPts val="0"/>
              </a:spcBef>
              <a:buNone/>
              <a:defRPr lang="el-GR" sz="2400" cap="none" baseline="0">
                <a:solidFill>
                  <a:schemeClr val="tx1"/>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lvl1pPr latinLnBrk="0">
              <a:defRPr lang="el-GR">
                <a:solidFill>
                  <a:schemeClr val="tx2"/>
                </a:solidFill>
              </a:defRPr>
            </a:lvl1pPr>
          </a:lstStyle>
          <a:p>
            <a:r>
              <a:rPr lang="el-GR"/>
              <a:t>13/12/2018</a:t>
            </a:r>
          </a:p>
        </p:txBody>
      </p:sp>
      <p:sp>
        <p:nvSpPr>
          <p:cNvPr id="5" name="Σύμβολο κράτησης θέσης υποσέλιδου 4"/>
          <p:cNvSpPr>
            <a:spLocks noGrp="1"/>
          </p:cNvSpPr>
          <p:nvPr>
            <p:ph type="ftr" sz="quarter" idx="11"/>
          </p:nvPr>
        </p:nvSpPr>
        <p:spPr/>
        <p:txBody>
          <a:bodyPr/>
          <a:lstStyle>
            <a:lvl1pPr latinLnBrk="0">
              <a:defRPr lang="el-GR">
                <a:solidFill>
                  <a:schemeClr val="tx2"/>
                </a:solidFill>
              </a:defRPr>
            </a:lvl1pPr>
          </a:lstStyle>
          <a:p>
            <a:r>
              <a:rPr lang="el-GR"/>
              <a:t>ΑΔΙΠ</a:t>
            </a:r>
          </a:p>
        </p:txBody>
      </p:sp>
      <p:sp>
        <p:nvSpPr>
          <p:cNvPr id="6" name="Σύμβολο κράτησης θέσης αριθμού διαφάνειας 5"/>
          <p:cNvSpPr>
            <a:spLocks noGrp="1"/>
          </p:cNvSpPr>
          <p:nvPr>
            <p:ph type="sldNum" sz="quarter" idx="12"/>
          </p:nvPr>
        </p:nvSpPr>
        <p:spPr/>
        <p:txBody>
          <a:bodyPr/>
          <a:lstStyle>
            <a:lvl1pPr latinLnBrk="0">
              <a:defRPr lang="el-GR">
                <a:solidFill>
                  <a:schemeClr val="tx2"/>
                </a:solidFill>
              </a:defRPr>
            </a:lvl1pPr>
          </a:lstStyle>
          <a:p>
            <a:fld id="{CA8D9AD5-F248-4919-864A-CFD76CC027D6}" type="slidenum">
              <a:pPr/>
              <a:t>‹#›</a:t>
            </a:fld>
            <a:endParaRPr lang="el-G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l-GR" dirty="0"/>
          </a:p>
        </p:txBody>
      </p:sp>
      <p:sp>
        <p:nvSpPr>
          <p:cNvPr id="3" name="Σύμβολο κράτησης θέσης περιεχομένου 2"/>
          <p:cNvSpPr>
            <a:spLocks noGrp="1"/>
          </p:cNvSpPr>
          <p:nvPr>
            <p:ph sz="half" idx="1"/>
          </p:nvPr>
        </p:nvSpPr>
        <p:spPr>
          <a:xfrm>
            <a:off x="1341120" y="1901952"/>
            <a:ext cx="4572000" cy="4123944"/>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περιεχομένου 3"/>
          <p:cNvSpPr>
            <a:spLocks noGrp="1"/>
          </p:cNvSpPr>
          <p:nvPr>
            <p:ph sz="half" idx="2"/>
          </p:nvPr>
        </p:nvSpPr>
        <p:spPr>
          <a:xfrm>
            <a:off x="6278880" y="1901952"/>
            <a:ext cx="4572000" cy="4123944"/>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ημερομηνίας 4"/>
          <p:cNvSpPr>
            <a:spLocks noGrp="1"/>
          </p:cNvSpPr>
          <p:nvPr>
            <p:ph type="dt" sz="half" idx="10"/>
          </p:nvPr>
        </p:nvSpPr>
        <p:spPr/>
        <p:txBody>
          <a:bodyPr/>
          <a:lstStyle/>
          <a:p>
            <a:r>
              <a:rPr lang="el-GR"/>
              <a:t>13/12/2018</a:t>
            </a:r>
          </a:p>
        </p:txBody>
      </p:sp>
      <p:sp>
        <p:nvSpPr>
          <p:cNvPr id="6" name="Σύμβολο κράτησης θέσης υποσέλιδου 5"/>
          <p:cNvSpPr>
            <a:spLocks noGrp="1"/>
          </p:cNvSpPr>
          <p:nvPr>
            <p:ph type="ftr" sz="quarter" idx="11"/>
          </p:nvPr>
        </p:nvSpPr>
        <p:spPr/>
        <p:txBody>
          <a:bodyPr/>
          <a:lstStyle/>
          <a:p>
            <a:r>
              <a:rPr lang="el-GR"/>
              <a:t>ΑΔΙΠ</a:t>
            </a:r>
          </a:p>
        </p:txBody>
      </p:sp>
      <p:sp>
        <p:nvSpPr>
          <p:cNvPr id="7" name="Σύμβολο κράτησης θέσης αριθμού διαφάνειας 6"/>
          <p:cNvSpPr>
            <a:spLocks noGrp="1"/>
          </p:cNvSpPr>
          <p:nvPr>
            <p:ph type="sldNum" sz="quarter" idx="12"/>
          </p:nvPr>
        </p:nvSpPr>
        <p:spPr/>
        <p:txBody>
          <a:bodyPr/>
          <a:lstStyle/>
          <a:p>
            <a:fld id="{A0ECE5F2-81AA-4605-B028-6FBA391056AF}" type="slidenum">
              <a:t>‹#›</a:t>
            </a:fld>
            <a:endParaRPr lang="el-G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341120" y="466344"/>
            <a:ext cx="9509760" cy="1234440"/>
          </a:xfrm>
        </p:spPr>
        <p:txBody>
          <a:bodyPr/>
          <a:lstStyle/>
          <a:p>
            <a:r>
              <a:rPr lang="el-GR"/>
              <a:t>Στυλ κύριου τίτλου</a:t>
            </a:r>
            <a:endParaRPr lang="el-GR" dirty="0"/>
          </a:p>
        </p:txBody>
      </p:sp>
      <p:sp>
        <p:nvSpPr>
          <p:cNvPr id="3" name="Σύμβολο κράτησης θέσης κειμένου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el-GR" sz="2200" b="0" cap="none"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Στυλ υποδείγματος κειμένου</a:t>
            </a:r>
          </a:p>
        </p:txBody>
      </p:sp>
      <p:sp>
        <p:nvSpPr>
          <p:cNvPr id="4" name="Σύμβολο κράτησης θέσης περιεχομένου 3"/>
          <p:cNvSpPr>
            <a:spLocks noGrp="1"/>
          </p:cNvSpPr>
          <p:nvPr>
            <p:ph sz="half" idx="2"/>
          </p:nvPr>
        </p:nvSpPr>
        <p:spPr>
          <a:xfrm>
            <a:off x="1341120" y="2740732"/>
            <a:ext cx="4572000" cy="3288847"/>
          </a:xfrm>
        </p:spPr>
        <p:txBody>
          <a:bodyPr>
            <a:normAutofit/>
          </a:bodyPr>
          <a:lstStyle>
            <a:lvl1pPr latinLnBrk="0">
              <a:defRPr lang="el-GR" sz="1800"/>
            </a:lvl1pPr>
            <a:lvl2pPr latinLnBrk="0">
              <a:defRPr lang="el-GR" sz="1600"/>
            </a:lvl2pPr>
            <a:lvl3pPr latinLnBrk="0">
              <a:defRPr lang="el-GR" sz="1400"/>
            </a:lvl3pPr>
            <a:lvl4pPr latinLnBrk="0">
              <a:defRPr lang="el-GR" sz="1200"/>
            </a:lvl4pPr>
            <a:lvl5pPr latinLnBrk="0">
              <a:defRPr lang="el-GR" sz="1200"/>
            </a:lvl5pPr>
            <a:lvl6pPr latinLnBrk="0">
              <a:defRPr lang="el-GR" sz="1200"/>
            </a:lvl6pPr>
            <a:lvl7pPr latinLnBrk="0">
              <a:defRPr lang="el-GR" sz="1200"/>
            </a:lvl7pPr>
            <a:lvl8pPr latinLnBrk="0">
              <a:defRPr lang="el-GR" sz="1200"/>
            </a:lvl8pPr>
            <a:lvl9pPr latinLnBrk="0">
              <a:defRPr lang="el-G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κειμένου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el-GR" sz="2200" b="0" cap="none"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Στυλ υποδείγματος κειμένου</a:t>
            </a:r>
          </a:p>
        </p:txBody>
      </p:sp>
      <p:sp>
        <p:nvSpPr>
          <p:cNvPr id="6" name="Σύμβολο κράτησης θέσης περιεχομένου 5"/>
          <p:cNvSpPr>
            <a:spLocks noGrp="1"/>
          </p:cNvSpPr>
          <p:nvPr>
            <p:ph sz="quarter" idx="4"/>
          </p:nvPr>
        </p:nvSpPr>
        <p:spPr>
          <a:xfrm>
            <a:off x="6278880" y="2740732"/>
            <a:ext cx="4572000" cy="3288847"/>
          </a:xfrm>
        </p:spPr>
        <p:txBody>
          <a:bodyPr>
            <a:normAutofit/>
          </a:bodyPr>
          <a:lstStyle>
            <a:lvl1pPr latinLnBrk="0">
              <a:defRPr lang="el-GR" sz="1800"/>
            </a:lvl1pPr>
            <a:lvl2pPr latinLnBrk="0">
              <a:defRPr lang="el-GR" sz="1600"/>
            </a:lvl2pPr>
            <a:lvl3pPr latinLnBrk="0">
              <a:defRPr lang="el-GR" sz="1400"/>
            </a:lvl3pPr>
            <a:lvl4pPr latinLnBrk="0">
              <a:defRPr lang="el-GR" sz="1200"/>
            </a:lvl4pPr>
            <a:lvl5pPr latinLnBrk="0">
              <a:defRPr lang="el-GR" sz="1200"/>
            </a:lvl5pPr>
            <a:lvl6pPr latinLnBrk="0">
              <a:defRPr lang="el-GR" sz="1200"/>
            </a:lvl6pPr>
            <a:lvl7pPr latinLnBrk="0">
              <a:defRPr lang="el-GR" sz="1200"/>
            </a:lvl7pPr>
            <a:lvl8pPr latinLnBrk="0">
              <a:defRPr lang="el-GR" sz="1200"/>
            </a:lvl8pPr>
            <a:lvl9pPr latinLnBrk="0">
              <a:defRPr lang="el-G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Σύμβολο κράτησης θέσης ημερομηνίας 6"/>
          <p:cNvSpPr>
            <a:spLocks noGrp="1"/>
          </p:cNvSpPr>
          <p:nvPr>
            <p:ph type="dt" sz="half" idx="10"/>
          </p:nvPr>
        </p:nvSpPr>
        <p:spPr/>
        <p:txBody>
          <a:bodyPr/>
          <a:lstStyle/>
          <a:p>
            <a:r>
              <a:rPr lang="el-GR"/>
              <a:t>13/12/2018</a:t>
            </a:r>
          </a:p>
        </p:txBody>
      </p:sp>
      <p:sp>
        <p:nvSpPr>
          <p:cNvPr id="8" name="Σύμβολο κράτησης θέσης υποσέλιδου 7"/>
          <p:cNvSpPr>
            <a:spLocks noGrp="1"/>
          </p:cNvSpPr>
          <p:nvPr>
            <p:ph type="ftr" sz="quarter" idx="11"/>
          </p:nvPr>
        </p:nvSpPr>
        <p:spPr/>
        <p:txBody>
          <a:bodyPr/>
          <a:lstStyle/>
          <a:p>
            <a:r>
              <a:rPr lang="el-GR"/>
              <a:t>ΑΔΙΠ</a:t>
            </a:r>
          </a:p>
        </p:txBody>
      </p:sp>
      <p:sp>
        <p:nvSpPr>
          <p:cNvPr id="9" name="Σύμβολο κράτησης θέσης αριθμού διαφάνειας 8"/>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l-GR" dirty="0"/>
          </a:p>
        </p:txBody>
      </p:sp>
      <p:sp>
        <p:nvSpPr>
          <p:cNvPr id="3" name="Σύμβολο κράτησης θέσης ημερομηνίας 2"/>
          <p:cNvSpPr>
            <a:spLocks noGrp="1"/>
          </p:cNvSpPr>
          <p:nvPr>
            <p:ph type="dt" sz="half" idx="10"/>
          </p:nvPr>
        </p:nvSpPr>
        <p:spPr/>
        <p:txBody>
          <a:bodyPr/>
          <a:lstStyle/>
          <a:p>
            <a:r>
              <a:rPr lang="el-GR"/>
              <a:t>13/12/2018</a:t>
            </a:r>
          </a:p>
        </p:txBody>
      </p:sp>
      <p:sp>
        <p:nvSpPr>
          <p:cNvPr id="4" name="Σύμβολο κράτησης θέσης υποσέλιδου 3"/>
          <p:cNvSpPr>
            <a:spLocks noGrp="1"/>
          </p:cNvSpPr>
          <p:nvPr>
            <p:ph type="ftr" sz="quarter" idx="11"/>
          </p:nvPr>
        </p:nvSpPr>
        <p:spPr/>
        <p:txBody>
          <a:bodyPr/>
          <a:lstStyle/>
          <a:p>
            <a:r>
              <a:rPr lang="el-GR"/>
              <a:t>ΑΔΙΠ</a:t>
            </a:r>
          </a:p>
        </p:txBody>
      </p:sp>
      <p:sp>
        <p:nvSpPr>
          <p:cNvPr id="5" name="Σύμβολο κράτησης θέσης αριθμού διαφάνειας 4"/>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lvl1pPr latinLnBrk="0">
              <a:defRPr lang="el-GR">
                <a:solidFill>
                  <a:schemeClr val="tx2"/>
                </a:solidFill>
              </a:defRPr>
            </a:lvl1pPr>
          </a:lstStyle>
          <a:p>
            <a:r>
              <a:rPr lang="el-GR"/>
              <a:t>13/12/2018</a:t>
            </a:r>
          </a:p>
        </p:txBody>
      </p:sp>
      <p:sp>
        <p:nvSpPr>
          <p:cNvPr id="3" name="Σύμβολο κράτησης θέσης υποσέλιδου 2"/>
          <p:cNvSpPr>
            <a:spLocks noGrp="1"/>
          </p:cNvSpPr>
          <p:nvPr>
            <p:ph type="ftr" sz="quarter" idx="11"/>
          </p:nvPr>
        </p:nvSpPr>
        <p:spPr/>
        <p:txBody>
          <a:bodyPr/>
          <a:lstStyle>
            <a:lvl1pPr latinLnBrk="0">
              <a:defRPr lang="el-GR">
                <a:solidFill>
                  <a:schemeClr val="tx2"/>
                </a:solidFill>
              </a:defRPr>
            </a:lvl1pPr>
          </a:lstStyle>
          <a:p>
            <a:r>
              <a:rPr lang="el-GR"/>
              <a:t>ΑΔΙΠ</a:t>
            </a:r>
          </a:p>
        </p:txBody>
      </p:sp>
      <p:sp>
        <p:nvSpPr>
          <p:cNvPr id="4" name="Σύμβολο κράτησης θέσης αριθμού διαφάνειας 3"/>
          <p:cNvSpPr>
            <a:spLocks noGrp="1"/>
          </p:cNvSpPr>
          <p:nvPr>
            <p:ph type="sldNum" sz="quarter" idx="12"/>
          </p:nvPr>
        </p:nvSpPr>
        <p:spPr/>
        <p:txBody>
          <a:bodyPr/>
          <a:lstStyle>
            <a:lvl1pPr latinLnBrk="0">
              <a:defRPr lang="el-GR">
                <a:solidFill>
                  <a:schemeClr val="tx2"/>
                </a:solidFill>
              </a:defRPr>
            </a:lvl1pPr>
          </a:lstStyle>
          <a:p>
            <a:fld id="{CA8D9AD5-F248-4919-864A-CFD76CC027D6}" type="slidenum">
              <a:pPr/>
              <a:t>‹#›</a:t>
            </a:fld>
            <a:endParaRPr lang="el-G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60412" y="2362200"/>
            <a:ext cx="3200400" cy="1990725"/>
          </a:xfrm>
        </p:spPr>
        <p:txBody>
          <a:bodyPr anchor="b">
            <a:noAutofit/>
          </a:bodyPr>
          <a:lstStyle>
            <a:lvl1pPr latinLnBrk="0">
              <a:defRPr lang="el-GR" sz="2800" b="0"/>
            </a:lvl1pPr>
          </a:lstStyle>
          <a:p>
            <a:r>
              <a:rPr lang="el-GR"/>
              <a:t>Στυλ κύριου τίτλου</a:t>
            </a:r>
            <a:endParaRPr lang="el-GR" dirty="0"/>
          </a:p>
        </p:txBody>
      </p:sp>
      <p:sp>
        <p:nvSpPr>
          <p:cNvPr id="3" name="Σύμβολο κράτησης θέσης περιεχομένου 2"/>
          <p:cNvSpPr>
            <a:spLocks noGrp="1"/>
          </p:cNvSpPr>
          <p:nvPr>
            <p:ph idx="1"/>
          </p:nvPr>
        </p:nvSpPr>
        <p:spPr>
          <a:xfrm>
            <a:off x="4494212" y="685800"/>
            <a:ext cx="7239001" cy="54864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κειμένου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el-GR" sz="16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r>
              <a:rPr lang="el-GR"/>
              <a:t>13/12/2018</a:t>
            </a:r>
          </a:p>
        </p:txBody>
      </p:sp>
      <p:sp>
        <p:nvSpPr>
          <p:cNvPr id="6" name="Σύμβολο κράτησης θέσης υποσέλιδου 5"/>
          <p:cNvSpPr>
            <a:spLocks noGrp="1"/>
          </p:cNvSpPr>
          <p:nvPr>
            <p:ph type="ftr" sz="quarter" idx="11"/>
          </p:nvPr>
        </p:nvSpPr>
        <p:spPr/>
        <p:txBody>
          <a:bodyPr/>
          <a:lstStyle/>
          <a:p>
            <a:r>
              <a:rPr lang="el-GR"/>
              <a:t>ΑΔΙΠ</a:t>
            </a:r>
          </a:p>
        </p:txBody>
      </p:sp>
      <p:sp>
        <p:nvSpPr>
          <p:cNvPr id="7" name="Σύμβολο κράτησης θέσης αριθμού διαφάνειας 6"/>
          <p:cNvSpPr>
            <a:spLocks noGrp="1"/>
          </p:cNvSpPr>
          <p:nvPr>
            <p:ph type="sldNum" sz="quarter" idx="12"/>
          </p:nvPr>
        </p:nvSpPr>
        <p:spPr/>
        <p:txBody>
          <a:bodyPr/>
          <a:lstStyle/>
          <a:p>
            <a:fld id="{CA8D9AD5-F248-4919-864A-CFD76CC027D6}" type="slidenum">
              <a:t>‹#›</a:t>
            </a:fld>
            <a:endParaRPr lang="el-G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 /><Relationship Id="rId7" Type="http://schemas.openxmlformats.org/officeDocument/2006/relationships/theme" Target="../theme/theme2.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5" Type="http://schemas.openxmlformats.org/officeDocument/2006/relationships/slideLayout" Target="../slideLayouts/slideLayout18.xml" /><Relationship Id="rId4" Type="http://schemas.openxmlformats.org/officeDocument/2006/relationships/slideLayout" Target="../slideLayouts/slideLayout1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Ορθογώνιο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l-GR" b="0" i="0" u="none" strike="noStrike" kern="0" cap="none" spc="0" normalizeH="0" baseline="0">
              <a:ln>
                <a:noFill/>
              </a:ln>
              <a:solidFill>
                <a:prstClr val="white"/>
              </a:solidFill>
              <a:effectLst/>
              <a:uLnTx/>
              <a:uFillTx/>
              <a:latin typeface="Euphemia"/>
            </a:endParaRPr>
          </a:p>
        </p:txBody>
      </p:sp>
      <p:sp>
        <p:nvSpPr>
          <p:cNvPr id="8" name="Ορθογώνιο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2" name="Σύμβολο κράτησης θέσης τίτλου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l-GR" dirty="0"/>
              <a:t>Κάντε κλικ για να επεξεργαστείτε τα στυλ υποδείγματος κειμένου</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a:p>
            <a:pPr lvl="5"/>
            <a:r>
              <a:rPr lang="el-GR" dirty="0"/>
              <a:t>Έκτο</a:t>
            </a:r>
          </a:p>
          <a:p>
            <a:pPr lvl="6"/>
            <a:r>
              <a:rPr lang="el-GR" dirty="0"/>
              <a:t>Έβδομο</a:t>
            </a:r>
          </a:p>
          <a:p>
            <a:pPr lvl="7"/>
            <a:r>
              <a:rPr lang="el-GR" dirty="0"/>
              <a:t>Όγδοο</a:t>
            </a:r>
          </a:p>
          <a:p>
            <a:pPr lvl="8"/>
            <a:r>
              <a:rPr lang="el-GR" dirty="0"/>
              <a:t>Ένατο</a:t>
            </a:r>
          </a:p>
        </p:txBody>
      </p:sp>
      <p:sp>
        <p:nvSpPr>
          <p:cNvPr id="4" name="Σύμβολο κράτησης θέσης ημερομηνίας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el-GR" sz="8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l-GR"/>
              <a:t>13/12/2018</a:t>
            </a:r>
            <a:endParaRPr lang="el-GR" dirty="0"/>
          </a:p>
        </p:txBody>
      </p:sp>
      <p:sp>
        <p:nvSpPr>
          <p:cNvPr id="5" name="Σύμβολο κράτησης θέσης υποσέλιδου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el-GR" sz="800" cap="all"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l-GR"/>
              <a:t>ΑΔΙΠ</a:t>
            </a:r>
            <a:endParaRPr lang="el-GR" dirty="0"/>
          </a:p>
        </p:txBody>
      </p:sp>
      <p:sp>
        <p:nvSpPr>
          <p:cNvPr id="6" name="Σύμβολο κράτησης θέσης αριθμού διαφάνειας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el-GR" sz="8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CA8D9AD5-F248-4919-864A-CFD76CC027D6}" type="slidenum">
              <a:rPr lang="el-GR" smtClean="0"/>
              <a:pPr/>
              <a:t>‹#›</a:t>
            </a:fld>
            <a:endParaRPr lang="el-G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indent="0" algn="l" defTabSz="914400" rtl="0" eaLnBrk="1" latinLnBrk="0" hangingPunct="1">
        <a:lnSpc>
          <a:spcPct val="90000"/>
        </a:lnSpc>
        <a:spcBef>
          <a:spcPct val="0"/>
        </a:spcBef>
        <a:buFont typeface="Arial" pitchFamily="34" charset="0"/>
        <a:buNone/>
        <a:defRPr lang="el-GR" sz="3400" kern="12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lang="el-G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lang="el-G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lang="el-G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lang="el-GR" sz="14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lang="el-GR" sz="14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lang="el-GR" sz="1400" kern="1200">
          <a:solidFill>
            <a:schemeClr val="tx2"/>
          </a:solidFill>
          <a:latin typeface="Tahoma" panose="020B0604030504040204" pitchFamily="34" charset="0"/>
          <a:ea typeface="Tahoma" panose="020B0604030504040204" pitchFamily="34" charset="0"/>
          <a:cs typeface="Tahoma" panose="020B0604030504040204" pitchFamily="34" charset="0"/>
        </a:defRPr>
      </a:lvl6pPr>
      <a:lvl7pPr marL="2194560" indent="-228600" algn="l" defTabSz="914400" rtl="0" eaLnBrk="1" latinLnBrk="0" hangingPunct="1">
        <a:lnSpc>
          <a:spcPct val="90000"/>
        </a:lnSpc>
        <a:spcBef>
          <a:spcPts val="800"/>
        </a:spcBef>
        <a:buSzPct val="80000"/>
        <a:buFont typeface="Wingdings" pitchFamily="2" charset="2"/>
        <a:buChar char="§"/>
        <a:defRPr lang="el-GR" sz="14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7pPr>
      <a:lvl8pPr marL="2514600" indent="-228600" algn="l" defTabSz="914400" rtl="0" eaLnBrk="1" latinLnBrk="0" hangingPunct="1">
        <a:lnSpc>
          <a:spcPct val="90000"/>
        </a:lnSpc>
        <a:spcBef>
          <a:spcPts val="800"/>
        </a:spcBef>
        <a:buSzPct val="80000"/>
        <a:buFont typeface="Wingdings" pitchFamily="2" charset="2"/>
        <a:buChar char="§"/>
        <a:defRPr lang="el-GR" sz="14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8pPr>
      <a:lvl9pPr marL="2834640" indent="-228600" algn="l" defTabSz="914400" rtl="0" eaLnBrk="1" latinLnBrk="0" hangingPunct="1">
        <a:lnSpc>
          <a:spcPct val="90000"/>
        </a:lnSpc>
        <a:spcBef>
          <a:spcPts val="800"/>
        </a:spcBef>
        <a:buSzPct val="80000"/>
        <a:buFont typeface="Wingdings" pitchFamily="2" charset="2"/>
        <a:buChar char="§"/>
        <a:defRPr lang="el-GR" sz="14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l-GR">
                <a:solidFill>
                  <a:prstClr val="black">
                    <a:tint val="75000"/>
                  </a:prstClr>
                </a:solidFill>
                <a:latin typeface="Trebuchet MS" panose="020B0603020202020204" pitchFamily="34" charset="0"/>
              </a:rPr>
              <a:t>Ημερίδα Ενημέρωσης ΜΟΔΙΠ </a:t>
            </a:r>
          </a:p>
          <a:p>
            <a:pPr algn="ctr"/>
            <a:r>
              <a:rPr lang="el-GR" sz="1050">
                <a:solidFill>
                  <a:prstClr val="black">
                    <a:tint val="75000"/>
                  </a:prstClr>
                </a:solidFill>
                <a:latin typeface="Trebuchet MS" panose="020B0603020202020204" pitchFamily="34" charset="0"/>
              </a:rPr>
              <a:t>25 Μαΐου 2018</a:t>
            </a:r>
            <a:endParaRPr lang="el-GR" sz="1050" dirty="0">
              <a:solidFill>
                <a:prstClr val="black">
                  <a:tint val="75000"/>
                </a:prstClr>
              </a:solidFill>
              <a:latin typeface="Trebuchet MS" panose="020B0603020202020204" pitchFamily="34" charset="0"/>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2E08F-A313-4419-82CF-4EAF99C2DB6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997628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chart" Target="../charts/chart4.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chart" Target="../charts/chart5.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chart" Target="../charts/chart6.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png" /><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chart" Target="../charts/chart3.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611344" y="1147113"/>
            <a:ext cx="6298163" cy="269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4000" dirty="0">
                <a:solidFill>
                  <a:prstClr val="white"/>
                </a:solidFill>
                <a:latin typeface="Trebuchet MS" panose="020B0603020202020204" pitchFamily="34" charset="0"/>
              </a:rPr>
              <a:t>Εξέλιξη </a:t>
            </a:r>
            <a:endParaRPr lang="en-US" sz="4000" dirty="0">
              <a:solidFill>
                <a:prstClr val="white"/>
              </a:solidFill>
              <a:latin typeface="Trebuchet MS" panose="020B0603020202020204" pitchFamily="34" charset="0"/>
            </a:endParaRPr>
          </a:p>
          <a:p>
            <a:pPr lvl="0" algn="ctr"/>
            <a:r>
              <a:rPr lang="el-GR" sz="4000" dirty="0">
                <a:solidFill>
                  <a:prstClr val="white"/>
                </a:solidFill>
                <a:latin typeface="Trebuchet MS" panose="020B0603020202020204" pitchFamily="34" charset="0"/>
              </a:rPr>
              <a:t>Πιστοποιήσεων</a:t>
            </a:r>
            <a:endParaRPr lang="en-US" sz="1400" dirty="0">
              <a:solidFill>
                <a:prstClr val="white"/>
              </a:solidFill>
              <a:latin typeface="Trebuchet MS" panose="020B0603020202020204" pitchFamily="34" charset="0"/>
            </a:endParaRPr>
          </a:p>
          <a:p>
            <a:pPr lvl="0" algn="ctr"/>
            <a:endParaRPr lang="en-US" sz="1600" dirty="0">
              <a:solidFill>
                <a:prstClr val="white"/>
              </a:solidFill>
              <a:latin typeface="Trebuchet MS" panose="020B0603020202020204" pitchFamily="34" charset="0"/>
            </a:endParaRPr>
          </a:p>
          <a:p>
            <a:pPr lvl="0" algn="ctr"/>
            <a:endParaRPr lang="en-US" sz="1600" dirty="0">
              <a:solidFill>
                <a:prstClr val="white"/>
              </a:solidFill>
              <a:latin typeface="Trebuchet MS" panose="020B0603020202020204" pitchFamily="34" charset="0"/>
            </a:endParaRPr>
          </a:p>
          <a:p>
            <a:pPr lvl="0" algn="ctr"/>
            <a:r>
              <a:rPr lang="el-GR" sz="1600" dirty="0">
                <a:solidFill>
                  <a:prstClr val="white"/>
                </a:solidFill>
                <a:latin typeface="Trebuchet MS" panose="020B0603020202020204" pitchFamily="34" charset="0"/>
              </a:rPr>
              <a:t>Κρήτη </a:t>
            </a:r>
            <a:r>
              <a:rPr lang="el-GR" sz="1600">
                <a:solidFill>
                  <a:prstClr val="white"/>
                </a:solidFill>
                <a:latin typeface="Trebuchet MS" panose="020B0603020202020204" pitchFamily="34" charset="0"/>
              </a:rPr>
              <a:t>- 1</a:t>
            </a:r>
            <a:r>
              <a:rPr lang="en-GB" sz="1600">
                <a:solidFill>
                  <a:prstClr val="white"/>
                </a:solidFill>
                <a:latin typeface="Trebuchet MS" panose="020B0603020202020204" pitchFamily="34" charset="0"/>
              </a:rPr>
              <a:t>4</a:t>
            </a:r>
            <a:r>
              <a:rPr lang="el-GR" sz="1600">
                <a:solidFill>
                  <a:prstClr val="white"/>
                </a:solidFill>
                <a:latin typeface="Trebuchet MS" panose="020B0603020202020204" pitchFamily="34" charset="0"/>
              </a:rPr>
              <a:t> </a:t>
            </a:r>
            <a:r>
              <a:rPr lang="el-GR" sz="1600" dirty="0">
                <a:solidFill>
                  <a:prstClr val="white"/>
                </a:solidFill>
                <a:latin typeface="Trebuchet MS" panose="020B0603020202020204" pitchFamily="34" charset="0"/>
              </a:rPr>
              <a:t>Μαρτίου 2019</a:t>
            </a:r>
          </a:p>
          <a:p>
            <a:pPr lvl="0" algn="ctr"/>
            <a:r>
              <a:rPr lang="el-GR" sz="1600" i="1" dirty="0" err="1">
                <a:solidFill>
                  <a:prstClr val="white"/>
                </a:solidFill>
                <a:latin typeface="Trebuchet MS" panose="020B0603020202020204" pitchFamily="34" charset="0"/>
              </a:rPr>
              <a:t>Δρ</a:t>
            </a:r>
            <a:r>
              <a:rPr lang="el-GR" sz="1600" i="1" dirty="0">
                <a:solidFill>
                  <a:prstClr val="white"/>
                </a:solidFill>
                <a:latin typeface="Trebuchet MS" panose="020B0603020202020204" pitchFamily="34" charset="0"/>
              </a:rPr>
              <a:t> Χριστίνα Μπέστα, Γενική Διευθύντρια ΑΔΙΠ</a:t>
            </a:r>
          </a:p>
          <a:p>
            <a:pPr algn="ctr"/>
            <a:endParaRPr lang="el-GR" sz="1200" i="1" dirty="0">
              <a:latin typeface="Trebuchet MS" panose="020B0603020202020204" pitchFamily="34" charset="0"/>
            </a:endParaRPr>
          </a:p>
        </p:txBody>
      </p:sp>
      <p:pic>
        <p:nvPicPr>
          <p:cNvPr id="21" name="Εικόνα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539" y="5635691"/>
            <a:ext cx="1816968" cy="1083287"/>
          </a:xfrm>
          <a:prstGeom prst="rect">
            <a:avLst/>
          </a:prstGeom>
          <a:effectLst>
            <a:outerShdw blurRad="50800" dist="38100" dir="10800000" algn="r" rotWithShape="0">
              <a:prstClr val="black">
                <a:alpha val="40000"/>
              </a:prstClr>
            </a:outerShdw>
          </a:effectLst>
        </p:spPr>
      </p:pic>
      <p:sp>
        <p:nvSpPr>
          <p:cNvPr id="3" name="Ορθογώνιο 2"/>
          <p:cNvSpPr/>
          <p:nvPr/>
        </p:nvSpPr>
        <p:spPr>
          <a:xfrm>
            <a:off x="925512" y="-723726"/>
            <a:ext cx="3072873" cy="7786747"/>
          </a:xfrm>
          <a:prstGeom prst="rect">
            <a:avLst/>
          </a:prstGeom>
          <a:noFill/>
        </p:spPr>
        <p:txBody>
          <a:bodyPr wrap="square" lIns="91440" tIns="45720" rIns="91440" bIns="45720">
            <a:spAutoFit/>
          </a:bodyPr>
          <a:lstStyle/>
          <a:p>
            <a:pPr algn="ctr"/>
            <a:r>
              <a:rPr lang="en-US" sz="50000" i="1" spc="50" dirty="0">
                <a:ln w="9525" cmpd="sng">
                  <a:solidFill>
                    <a:schemeClr val="accent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38100">
                    <a:schemeClr val="accent1">
                      <a:alpha val="40000"/>
                    </a:schemeClr>
                  </a:glow>
                  <a:outerShdw blurRad="38100" dist="38100" dir="2700000" algn="tl">
                    <a:srgbClr val="000000">
                      <a:alpha val="43137"/>
                    </a:srgbClr>
                  </a:outerShdw>
                  <a:reflection blurRad="6350" stA="50000" endA="300" endPos="50000" dist="29997" dir="5400000" sy="-100000" algn="bl" rotWithShape="0"/>
                </a:effectLst>
                <a:latin typeface="Engravers MT" panose="02090707080505020304" pitchFamily="18" charset="0"/>
              </a:rPr>
              <a:t>Q</a:t>
            </a:r>
            <a:endParaRPr lang="el-GR" sz="50000" i="1" cap="none" spc="50" dirty="0">
              <a:ln w="9525" cmpd="sng">
                <a:solidFill>
                  <a:schemeClr val="accent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38100">
                  <a:schemeClr val="accent1">
                    <a:alpha val="40000"/>
                  </a:schemeClr>
                </a:glow>
                <a:outerShdw blurRad="38100" dist="38100" dir="2700000" algn="tl">
                  <a:srgbClr val="000000">
                    <a:alpha val="43137"/>
                  </a:srgbClr>
                </a:outerShdw>
                <a:reflection blurRad="6350" stA="50000" endA="300" endPos="50000" dist="29997" dir="5400000" sy="-100000" algn="bl" rotWithShape="0"/>
              </a:effectLst>
              <a:latin typeface="Bahnschrift SemiBold" panose="020B0502040204020203" pitchFamily="34" charset="0"/>
            </a:endParaRPr>
          </a:p>
        </p:txBody>
      </p:sp>
    </p:spTree>
    <p:extLst>
      <p:ext uri="{BB962C8B-B14F-4D97-AF65-F5344CB8AC3E}">
        <p14:creationId xmlns:p14="http://schemas.microsoft.com/office/powerpoint/2010/main" val="8225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3: Θέσπιση στόχων διασφάλισης ποιότητας</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207641"/>
            <a:ext cx="9509760" cy="4127627"/>
          </a:xfrm>
        </p:spPr>
        <p:txBody>
          <a:bodyPr/>
          <a:lstStyle/>
          <a:p>
            <a:pPr algn="just">
              <a:buClr>
                <a:srgbClr val="C00000"/>
              </a:buClr>
            </a:pPr>
            <a:r>
              <a:rPr lang="el-GR" sz="2400" dirty="0"/>
              <a:t>Περιορισμένη στοχοθεσία (π.χ. δεν περιλαμβάνονται στόχοι για διοικητικές και τεχνικές υπηρεσίες). </a:t>
            </a:r>
          </a:p>
          <a:p>
            <a:pPr algn="just">
              <a:buClr>
                <a:srgbClr val="C00000"/>
              </a:buClr>
            </a:pPr>
            <a:endParaRPr lang="el-GR" sz="2400" dirty="0"/>
          </a:p>
          <a:p>
            <a:pPr algn="just">
              <a:buClr>
                <a:srgbClr val="C00000"/>
              </a:buClr>
            </a:pPr>
            <a:r>
              <a:rPr lang="el-GR" sz="2400" dirty="0"/>
              <a:t>Ελλιπής σύνδεση στοχοθεσίας ποιότητας και στρατηγικής. </a:t>
            </a:r>
          </a:p>
          <a:p>
            <a:pPr algn="just">
              <a:buClr>
                <a:srgbClr val="C00000"/>
              </a:buClr>
            </a:pPr>
            <a:endParaRPr lang="el-GR" sz="2400" dirty="0"/>
          </a:p>
          <a:p>
            <a:pPr algn="just">
              <a:buClr>
                <a:srgbClr val="C00000"/>
              </a:buClr>
            </a:pPr>
            <a:r>
              <a:rPr lang="el-GR" sz="2400" dirty="0"/>
              <a:t>Ανεπαρκής ανάλυση και επικαιροποίηση στρατηγικής.</a:t>
            </a:r>
          </a:p>
          <a:p>
            <a:pPr marL="45720" indent="0" algn="just">
              <a:buNone/>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10</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240091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4: Δομή, οργάνωση και λειτουργία του ΕΣΔΠ</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207641"/>
            <a:ext cx="9509760" cy="4127627"/>
          </a:xfrm>
        </p:spPr>
        <p:txBody>
          <a:bodyPr/>
          <a:lstStyle/>
          <a:p>
            <a:pPr algn="just">
              <a:buClr>
                <a:srgbClr val="C00000"/>
              </a:buClr>
            </a:pPr>
            <a:r>
              <a:rPr lang="el-GR" sz="2400" dirty="0"/>
              <a:t>Ανεπαρκής στελέχωση ΜΟΔΙΠ ή και έλλειψη ειδικευμένου προσωπικού. </a:t>
            </a:r>
          </a:p>
          <a:p>
            <a:pPr algn="just">
              <a:buClr>
                <a:srgbClr val="C00000"/>
              </a:buClr>
            </a:pPr>
            <a:endParaRPr lang="el-GR" sz="2400" dirty="0"/>
          </a:p>
          <a:p>
            <a:pPr algn="just">
              <a:buClr>
                <a:srgbClr val="C00000"/>
              </a:buClr>
            </a:pPr>
            <a:r>
              <a:rPr lang="el-GR" sz="2400" dirty="0" err="1"/>
              <a:t>Υποεκπροσώπηση</a:t>
            </a:r>
            <a:r>
              <a:rPr lang="el-GR" sz="2400" dirty="0"/>
              <a:t> φοιτητών στη ΜΟΔΙΠ και στην εσωτερική διασφάλιση ποιότητας (ΟΜΕΑ). </a:t>
            </a:r>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11</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384796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5: Εσωτερική αξιολόγηση</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207641"/>
            <a:ext cx="9509760" cy="4127627"/>
          </a:xfrm>
        </p:spPr>
        <p:txBody>
          <a:bodyPr/>
          <a:lstStyle/>
          <a:p>
            <a:pPr algn="just">
              <a:buClr>
                <a:srgbClr val="C00000"/>
              </a:buClr>
            </a:pPr>
            <a:r>
              <a:rPr lang="el-GR" sz="2400" dirty="0"/>
              <a:t>Περιορισμένη συμμετοχή φοιτητών. Οι φοιτητές δεν λαμβάνουν ανατροφοδότηση  από τις αξιολογήσεις των μαθημάτων τους.</a:t>
            </a:r>
          </a:p>
          <a:p>
            <a:pPr marL="45720" indent="0" algn="just">
              <a:buClr>
                <a:srgbClr val="C00000"/>
              </a:buClr>
              <a:buNone/>
            </a:pPr>
            <a:endParaRPr lang="el-GR" sz="2400" dirty="0"/>
          </a:p>
          <a:p>
            <a:pPr algn="just">
              <a:buClr>
                <a:srgbClr val="C00000"/>
              </a:buClr>
            </a:pPr>
            <a:r>
              <a:rPr lang="el-GR" sz="2400" dirty="0"/>
              <a:t>Έλλειψη συνεργασίας/ανατροφοδότησης από εξωτερικούς φορείς. </a:t>
            </a:r>
          </a:p>
          <a:p>
            <a:pPr marL="45720" indent="0" algn="just">
              <a:buClr>
                <a:srgbClr val="C00000"/>
              </a:buClr>
              <a:buNone/>
            </a:pPr>
            <a:endParaRPr lang="el-GR" sz="2400" dirty="0"/>
          </a:p>
          <a:p>
            <a:pPr algn="just">
              <a:buClr>
                <a:srgbClr val="C00000"/>
              </a:buClr>
            </a:pPr>
            <a:r>
              <a:rPr lang="el-GR" sz="2400" dirty="0"/>
              <a:t>Έλλειψη μετατροπής  των αποτελεσμάτων εσωτερικής αξιολόγησης σε πλάνα δράσης.  </a:t>
            </a:r>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12</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332609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6: Συλλογή δεδομένων ποιότητας: μέτρηση, ανάλυση, βελτίωση</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207641"/>
            <a:ext cx="9509760" cy="4127627"/>
          </a:xfrm>
        </p:spPr>
        <p:txBody>
          <a:bodyPr/>
          <a:lstStyle/>
          <a:p>
            <a:pPr algn="just">
              <a:buClr>
                <a:srgbClr val="C00000"/>
              </a:buClr>
            </a:pPr>
            <a:r>
              <a:rPr lang="el-GR" sz="2400" dirty="0"/>
              <a:t>Ανάγκη για συλλογή πρόσθετων δεδομένων (π.χ. ικανοποίησης από το εργασιακό περιβάλλον, φόρτου εργασιών του διοικητικού προσωπικού), βελτίωση της ποιότητας των </a:t>
            </a:r>
            <a:r>
              <a:rPr lang="el-GR" sz="2400"/>
              <a:t>δεδομένων συνολικά. </a:t>
            </a:r>
            <a:endParaRPr lang="el-GR" sz="2400" dirty="0"/>
          </a:p>
          <a:p>
            <a:pPr marL="45720" indent="0" algn="just">
              <a:buClr>
                <a:srgbClr val="C00000"/>
              </a:buClr>
              <a:buNone/>
            </a:pPr>
            <a:endParaRPr lang="el-GR" sz="2400" dirty="0"/>
          </a:p>
          <a:p>
            <a:pPr algn="just">
              <a:buClr>
                <a:srgbClr val="C00000"/>
              </a:buClr>
            </a:pPr>
            <a:r>
              <a:rPr lang="el-GR" sz="2400" dirty="0"/>
              <a:t>Έλλειψη συσχέτισης </a:t>
            </a:r>
            <a:r>
              <a:rPr lang="el-GR" sz="2400"/>
              <a:t>των </a:t>
            </a:r>
            <a:r>
              <a:rPr lang="en-GB" sz="2400"/>
              <a:t>δεδομένων </a:t>
            </a:r>
            <a:r>
              <a:rPr lang="el-GR" sz="2400"/>
              <a:t>με </a:t>
            </a:r>
            <a:r>
              <a:rPr lang="el-GR" sz="2400" dirty="0"/>
              <a:t>τις προτεραιότητες του ιδρύματος και αξιοποίησή τους για εισαγωγή βελτιώσεων.</a:t>
            </a:r>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13</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15060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7: Δημοσιοποίηση πληροφοριών</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207641"/>
            <a:ext cx="9509760" cy="4127627"/>
          </a:xfrm>
        </p:spPr>
        <p:txBody>
          <a:bodyPr/>
          <a:lstStyle/>
          <a:p>
            <a:pPr lvl="0" algn="just">
              <a:buClr>
                <a:srgbClr val="C00000"/>
              </a:buClr>
            </a:pPr>
            <a:r>
              <a:rPr lang="el-GR" sz="2400" dirty="0"/>
              <a:t>Ανεπαρκής πληροφόρηση (π.χ. περιγράμματα μαθημάτων, ομοιόμορφο προφίλ διδακτικού προσωπικού, θέματα διασφάλισης ποιότητας/σύνδεσμος ΜΟΔΙΠ στις σελίδες Τμημάτων).</a:t>
            </a:r>
          </a:p>
          <a:p>
            <a:pPr marL="45720" lvl="0" indent="0" algn="just">
              <a:buClr>
                <a:srgbClr val="C00000"/>
              </a:buClr>
              <a:buNone/>
            </a:pPr>
            <a:endParaRPr lang="el-GR" sz="2400" dirty="0"/>
          </a:p>
          <a:p>
            <a:pPr lvl="0" algn="just">
              <a:buClr>
                <a:srgbClr val="C00000"/>
              </a:buClr>
            </a:pPr>
            <a:r>
              <a:rPr lang="el-GR" sz="2400" dirty="0"/>
              <a:t>Έλλειψη </a:t>
            </a:r>
            <a:r>
              <a:rPr lang="el-GR" sz="2400" dirty="0" err="1"/>
              <a:t>επικαιροποίησης</a:t>
            </a:r>
            <a:r>
              <a:rPr lang="el-GR" sz="2400" dirty="0"/>
              <a:t> και σχετικού μηχανισμού συντήρησης </a:t>
            </a:r>
            <a:r>
              <a:rPr lang="el-GR" sz="2400" dirty="0" err="1"/>
              <a:t>ιστοχώρων</a:t>
            </a:r>
            <a:r>
              <a:rPr lang="el-GR" sz="2400" dirty="0"/>
              <a:t> Ιδρύματος. </a:t>
            </a:r>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14</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251705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8:Εξωτερική αξιολόγηση και πιστοποίηση του ΕΣΔΠ</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093469" y="2207641"/>
            <a:ext cx="10003155" cy="4127627"/>
          </a:xfrm>
        </p:spPr>
        <p:txBody>
          <a:bodyPr/>
          <a:lstStyle/>
          <a:p>
            <a:pPr lvl="0" algn="just">
              <a:buClr>
                <a:srgbClr val="C00000"/>
              </a:buClr>
            </a:pPr>
            <a:r>
              <a:rPr lang="el-GR" sz="2400" dirty="0"/>
              <a:t>Περιορισμένη συμμετοχή εσωτερικών και εξωτερικών ενδιαφερομένων στην βελτίωση του ΕΣΔΠ, προτείνεται η διαρκής </a:t>
            </a:r>
            <a:r>
              <a:rPr lang="el-GR" sz="2400" dirty="0" err="1"/>
              <a:t>αναπληροφόρησή</a:t>
            </a:r>
            <a:r>
              <a:rPr lang="el-GR" sz="2400" dirty="0"/>
              <a:t> τους. </a:t>
            </a:r>
          </a:p>
          <a:p>
            <a:pPr marL="45720" lvl="0" indent="0" algn="just">
              <a:buClr>
                <a:srgbClr val="C00000"/>
              </a:buClr>
              <a:buNone/>
            </a:pPr>
            <a:endParaRPr lang="el-GR" sz="2400" dirty="0"/>
          </a:p>
          <a:p>
            <a:pPr lvl="0" algn="just">
              <a:buClr>
                <a:srgbClr val="C00000"/>
              </a:buClr>
            </a:pPr>
            <a:r>
              <a:rPr lang="el-GR" sz="2400" dirty="0"/>
              <a:t>Ένταξη συστάσεων ΕΕΑ στις διαδικασίες </a:t>
            </a:r>
            <a:r>
              <a:rPr lang="el-GR" sz="2400"/>
              <a:t>ΕΣΔΠ μ</a:t>
            </a:r>
            <a:r>
              <a:rPr lang="en-GB" sz="2400"/>
              <a:t>έσω</a:t>
            </a:r>
            <a:r>
              <a:rPr lang="el-GR" sz="2400"/>
              <a:t> </a:t>
            </a:r>
            <a:r>
              <a:rPr lang="el-GR" sz="2400" dirty="0"/>
              <a:t>της στοχοθεσίας ποιότητας. </a:t>
            </a:r>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15</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3505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0675" y="1447800"/>
            <a:ext cx="9144000" cy="2667000"/>
          </a:xfrm>
        </p:spPr>
        <p:txBody>
          <a:bodyPr>
            <a:normAutofit/>
          </a:bodyPr>
          <a:lstStyle/>
          <a:p>
            <a:r>
              <a:rPr lang="el-GR" sz="4800" dirty="0">
                <a:effectLst>
                  <a:outerShdw blurRad="38100" dist="38100" dir="2700000" algn="tl">
                    <a:srgbClr val="000000">
                      <a:alpha val="43137"/>
                    </a:srgbClr>
                  </a:outerShdw>
                </a:effectLst>
              </a:rPr>
              <a:t>Αποτελέσματα συνολικής αξιολόγησης/βαθμολογίας ΠΠΣ</a:t>
            </a:r>
          </a:p>
        </p:txBody>
      </p:sp>
      <p:sp>
        <p:nvSpPr>
          <p:cNvPr id="5" name="Θέση υποσέλιδου 4"/>
          <p:cNvSpPr>
            <a:spLocks noGrp="1"/>
          </p:cNvSpPr>
          <p:nvPr>
            <p:ph type="ftr" sz="quarter" idx="11"/>
          </p:nvPr>
        </p:nvSpPr>
        <p:spPr/>
        <p:txBody>
          <a:bodyPr/>
          <a:lstStyle/>
          <a:p>
            <a:r>
              <a:rPr lang="el-GR"/>
              <a:t>ΑΔΙΠ</a:t>
            </a:r>
          </a:p>
        </p:txBody>
      </p:sp>
      <p:sp>
        <p:nvSpPr>
          <p:cNvPr id="6" name="Θέση αριθμού διαφάνειας 5"/>
          <p:cNvSpPr>
            <a:spLocks noGrp="1"/>
          </p:cNvSpPr>
          <p:nvPr>
            <p:ph type="sldNum" sz="quarter" idx="12"/>
          </p:nvPr>
        </p:nvSpPr>
        <p:spPr/>
        <p:txBody>
          <a:bodyPr/>
          <a:lstStyle/>
          <a:p>
            <a:fld id="{CA8D9AD5-F248-4919-864A-CFD76CC027D6}" type="slidenum">
              <a:rPr lang="el-GR" smtClean="0"/>
              <a:t>16</a:t>
            </a:fld>
            <a:endParaRPr lang="el-GR"/>
          </a:p>
        </p:txBody>
      </p:sp>
    </p:spTree>
    <p:extLst>
      <p:ext uri="{BB962C8B-B14F-4D97-AF65-F5344CB8AC3E}">
        <p14:creationId xmlns:p14="http://schemas.microsoft.com/office/powerpoint/2010/main" val="10973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AEF15530-ED79-46CA-9A52-DC082BA05146}"/>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DC546F9C-00C3-4D93-A3BC-E60EB175BCAB}"/>
              </a:ext>
            </a:extLst>
          </p:cNvPr>
          <p:cNvSpPr>
            <a:spLocks noGrp="1"/>
          </p:cNvSpPr>
          <p:nvPr>
            <p:ph type="sldNum" sz="quarter" idx="12"/>
          </p:nvPr>
        </p:nvSpPr>
        <p:spPr/>
        <p:txBody>
          <a:bodyPr/>
          <a:lstStyle/>
          <a:p>
            <a:fld id="{CA8D9AD5-F248-4919-864A-CFD76CC027D6}" type="slidenum">
              <a:rPr lang="el-GR" smtClean="0"/>
              <a:t>17</a:t>
            </a:fld>
            <a:endParaRPr lang="el-GR"/>
          </a:p>
        </p:txBody>
      </p:sp>
      <p:sp>
        <p:nvSpPr>
          <p:cNvPr id="4" name="Τίτλος 3"/>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Πλήθος ΠΠΣ με βάση το συνολικό βαθμό συμμόρφωσης στο πρότυπο ΠΠΣ</a:t>
            </a:r>
          </a:p>
        </p:txBody>
      </p:sp>
      <p:graphicFrame>
        <p:nvGraphicFramePr>
          <p:cNvPr id="7" name="Γράφημα 6"/>
          <p:cNvGraphicFramePr>
            <a:graphicFrameLocks/>
          </p:cNvGraphicFramePr>
          <p:nvPr>
            <p:extLst>
              <p:ext uri="{D42A27DB-BD31-4B8C-83A1-F6EECF244321}">
                <p14:modId xmlns:p14="http://schemas.microsoft.com/office/powerpoint/2010/main" val="52691710"/>
              </p:ext>
            </p:extLst>
          </p:nvPr>
        </p:nvGraphicFramePr>
        <p:xfrm>
          <a:off x="1912937" y="1598675"/>
          <a:ext cx="8366125" cy="409041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ÎÏÎ¿ÏÎ­Î»ÎµÏÎ¼Î± ÎµÎ¹ÎºÏÎ½Î±Ï Î³Î¹Î± accreditati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9027" y="2974937"/>
            <a:ext cx="18324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1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AEF15530-ED79-46CA-9A52-DC082BA05146}"/>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DC546F9C-00C3-4D93-A3BC-E60EB175BCAB}"/>
              </a:ext>
            </a:extLst>
          </p:cNvPr>
          <p:cNvSpPr>
            <a:spLocks noGrp="1"/>
          </p:cNvSpPr>
          <p:nvPr>
            <p:ph type="sldNum" sz="quarter" idx="12"/>
          </p:nvPr>
        </p:nvSpPr>
        <p:spPr/>
        <p:txBody>
          <a:bodyPr/>
          <a:lstStyle/>
          <a:p>
            <a:fld id="{CA8D9AD5-F248-4919-864A-CFD76CC027D6}" type="slidenum">
              <a:rPr lang="el-GR" smtClean="0"/>
              <a:t>18</a:t>
            </a:fld>
            <a:endParaRPr lang="el-GR"/>
          </a:p>
        </p:txBody>
      </p:sp>
      <p:sp>
        <p:nvSpPr>
          <p:cNvPr id="3" name="Τίτλος 2"/>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Ποσοστό % βαθμού συμμόρφωσης                   στις αρχές του προτύπου ΠΠΣ </a:t>
            </a:r>
            <a:r>
              <a:rPr lang="el-GR" sz="2400" dirty="0"/>
              <a:t>(ανά ΠΠΣ)</a:t>
            </a:r>
            <a:endParaRPr lang="el-GR" dirty="0"/>
          </a:p>
        </p:txBody>
      </p:sp>
      <p:graphicFrame>
        <p:nvGraphicFramePr>
          <p:cNvPr id="7" name="Γράφημα 6"/>
          <p:cNvGraphicFramePr>
            <a:graphicFrameLocks/>
          </p:cNvGraphicFramePr>
          <p:nvPr>
            <p:extLst>
              <p:ext uri="{D42A27DB-BD31-4B8C-83A1-F6EECF244321}">
                <p14:modId xmlns:p14="http://schemas.microsoft.com/office/powerpoint/2010/main" val="1482040389"/>
              </p:ext>
            </p:extLst>
          </p:nvPr>
        </p:nvGraphicFramePr>
        <p:xfrm>
          <a:off x="1041641" y="1827784"/>
          <a:ext cx="9733280" cy="434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6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AEF15530-ED79-46CA-9A52-DC082BA05146}"/>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DC546F9C-00C3-4D93-A3BC-E60EB175BCAB}"/>
              </a:ext>
            </a:extLst>
          </p:cNvPr>
          <p:cNvSpPr>
            <a:spLocks noGrp="1"/>
          </p:cNvSpPr>
          <p:nvPr>
            <p:ph type="sldNum" sz="quarter" idx="12"/>
          </p:nvPr>
        </p:nvSpPr>
        <p:spPr/>
        <p:txBody>
          <a:bodyPr/>
          <a:lstStyle/>
          <a:p>
            <a:fld id="{CA8D9AD5-F248-4919-864A-CFD76CC027D6}" type="slidenum">
              <a:rPr lang="el-GR" smtClean="0"/>
              <a:t>19</a:t>
            </a:fld>
            <a:endParaRPr lang="el-GR"/>
          </a:p>
        </p:txBody>
      </p:sp>
      <p:sp>
        <p:nvSpPr>
          <p:cNvPr id="3" name="Τίτλος 2"/>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Ποσοστό % βαθμού συμμόρφωσης                   ανά αρχή του προτύπου ΠΠΣ</a:t>
            </a:r>
          </a:p>
        </p:txBody>
      </p:sp>
      <p:graphicFrame>
        <p:nvGraphicFramePr>
          <p:cNvPr id="7" name="Γράφημα 6"/>
          <p:cNvGraphicFramePr>
            <a:graphicFrameLocks/>
          </p:cNvGraphicFramePr>
          <p:nvPr>
            <p:extLst>
              <p:ext uri="{D42A27DB-BD31-4B8C-83A1-F6EECF244321}">
                <p14:modId xmlns:p14="http://schemas.microsoft.com/office/powerpoint/2010/main" val="1920669298"/>
              </p:ext>
            </p:extLst>
          </p:nvPr>
        </p:nvGraphicFramePr>
        <p:xfrm>
          <a:off x="618066" y="2034622"/>
          <a:ext cx="11172553" cy="4010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072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DB416C-F97C-4C6F-ABC0-7D9F3CFFC44E}"/>
              </a:ext>
            </a:extLst>
          </p:cNvPr>
          <p:cNvSpPr>
            <a:spLocks noGrp="1"/>
          </p:cNvSpPr>
          <p:nvPr>
            <p:ph type="title"/>
          </p:nvPr>
        </p:nvSpPr>
        <p:spPr/>
        <p:txBody>
          <a:bodyPr/>
          <a:lstStyle/>
          <a:p>
            <a:r>
              <a:rPr lang="el-GR" b="1" dirty="0">
                <a:effectLst>
                  <a:outerShdw blurRad="38100" dist="38100" dir="2700000" algn="tl">
                    <a:srgbClr val="000000">
                      <a:alpha val="43137"/>
                    </a:srgbClr>
                  </a:outerShdw>
                </a:effectLst>
              </a:rPr>
              <a:t>Πιστοποιήθηκαν</a:t>
            </a:r>
            <a:r>
              <a:rPr lang="el-GR" dirty="0"/>
              <a:t> </a:t>
            </a:r>
          </a:p>
        </p:txBody>
      </p:sp>
      <p:sp>
        <p:nvSpPr>
          <p:cNvPr id="6" name="Θέση υποσέλιδου 5">
            <a:extLst>
              <a:ext uri="{FF2B5EF4-FFF2-40B4-BE49-F238E27FC236}">
                <a16:creationId xmlns:a16="http://schemas.microsoft.com/office/drawing/2014/main" id="{4EAF356A-1B8A-4E47-A783-F380B68D111B}"/>
              </a:ext>
            </a:extLst>
          </p:cNvPr>
          <p:cNvSpPr>
            <a:spLocks noGrp="1"/>
          </p:cNvSpPr>
          <p:nvPr>
            <p:ph type="ftr" sz="quarter" idx="11"/>
          </p:nvPr>
        </p:nvSpPr>
        <p:spPr/>
        <p:txBody>
          <a:bodyPr/>
          <a:lstStyle/>
          <a:p>
            <a:r>
              <a:rPr lang="el-GR"/>
              <a:t>ΑΔΙΠ</a:t>
            </a:r>
          </a:p>
        </p:txBody>
      </p:sp>
      <p:sp>
        <p:nvSpPr>
          <p:cNvPr id="7" name="Θέση αριθμού διαφάνειας 6">
            <a:extLst>
              <a:ext uri="{FF2B5EF4-FFF2-40B4-BE49-F238E27FC236}">
                <a16:creationId xmlns:a16="http://schemas.microsoft.com/office/drawing/2014/main" id="{D6280C57-F3C9-48C6-856D-1DA48E764131}"/>
              </a:ext>
            </a:extLst>
          </p:cNvPr>
          <p:cNvSpPr>
            <a:spLocks noGrp="1"/>
          </p:cNvSpPr>
          <p:nvPr>
            <p:ph type="sldNum" sz="quarter" idx="12"/>
          </p:nvPr>
        </p:nvSpPr>
        <p:spPr/>
        <p:txBody>
          <a:bodyPr/>
          <a:lstStyle/>
          <a:p>
            <a:fld id="{A0ECE5F2-81AA-4605-B028-6FBA391056AF}" type="slidenum">
              <a:rPr lang="el-GR" smtClean="0"/>
              <a:t>2</a:t>
            </a:fld>
            <a:endParaRPr lang="el-GR"/>
          </a:p>
        </p:txBody>
      </p:sp>
      <p:sp>
        <p:nvSpPr>
          <p:cNvPr id="10" name="Ορθογώνιο 9"/>
          <p:cNvSpPr/>
          <p:nvPr/>
        </p:nvSpPr>
        <p:spPr>
          <a:xfrm>
            <a:off x="1341120" y="1828799"/>
            <a:ext cx="10210800" cy="3640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10000"/>
              </a:lnSpc>
              <a:buClr>
                <a:srgbClr val="C00000"/>
              </a:buClr>
              <a:buFont typeface="Wingdings" panose="05000000000000000000" pitchFamily="2" charset="2"/>
              <a:buChar char="§"/>
            </a:pPr>
            <a:r>
              <a:rPr lang="el-GR"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l-GR" sz="2600" dirty="0">
                <a:solidFill>
                  <a:schemeClr val="tx2">
                    <a:lumMod val="75000"/>
                  </a:schemeClr>
                </a:solidFill>
                <a:latin typeface="Calibri" panose="020F0502020204030204" pitchFamily="34" charset="0"/>
                <a:cs typeface="Calibri" panose="020F0502020204030204" pitchFamily="34" charset="0"/>
              </a:rPr>
              <a:t> </a:t>
            </a:r>
            <a:r>
              <a:rPr lang="el-GR" sz="2600" b="1" dirty="0">
                <a:solidFill>
                  <a:schemeClr val="tx2">
                    <a:lumMod val="75000"/>
                  </a:schemeClr>
                </a:solidFill>
                <a:latin typeface="Calibri" panose="020F0502020204030204" pitchFamily="34" charset="0"/>
                <a:cs typeface="Calibri" panose="020F0502020204030204" pitchFamily="34" charset="0"/>
              </a:rPr>
              <a:t>Εσωτερικά Συστήματα Διασφάλισης Ποιότητας (ΕΣΔΠ)</a:t>
            </a:r>
          </a:p>
          <a:p>
            <a:pPr marL="1371600" lvl="2" indent="-457200">
              <a:lnSpc>
                <a:spcPct val="110000"/>
              </a:lnSpc>
              <a:buFont typeface="Wingdings" panose="05000000000000000000" pitchFamily="2" charset="2"/>
              <a:buChar char="Ø"/>
            </a:pPr>
            <a:r>
              <a:rPr lang="el-GR" sz="2600" dirty="0">
                <a:solidFill>
                  <a:schemeClr val="tx2">
                    <a:lumMod val="75000"/>
                  </a:schemeClr>
                </a:solidFill>
                <a:latin typeface="Calibri" panose="020F0502020204030204" pitchFamily="34" charset="0"/>
                <a:cs typeface="Calibri" panose="020F0502020204030204" pitchFamily="34" charset="0"/>
              </a:rPr>
              <a:t>9 Πανεπιστήμια</a:t>
            </a:r>
          </a:p>
          <a:p>
            <a:pPr marL="1371600" lvl="2" indent="-457200">
              <a:lnSpc>
                <a:spcPct val="110000"/>
              </a:lnSpc>
              <a:buFont typeface="Wingdings" panose="05000000000000000000" pitchFamily="2" charset="2"/>
              <a:buChar char="Ø"/>
            </a:pPr>
            <a:r>
              <a:rPr lang="el-GR" sz="2600" dirty="0">
                <a:solidFill>
                  <a:schemeClr val="tx2">
                    <a:lumMod val="75000"/>
                  </a:schemeClr>
                </a:solidFill>
                <a:latin typeface="Calibri" panose="020F0502020204030204" pitchFamily="34" charset="0"/>
                <a:cs typeface="Calibri" panose="020F0502020204030204" pitchFamily="34" charset="0"/>
              </a:rPr>
              <a:t>4 ΤΕΙ</a:t>
            </a:r>
          </a:p>
          <a:p>
            <a:pPr lvl="2">
              <a:lnSpc>
                <a:spcPct val="110000"/>
              </a:lnSpc>
            </a:pPr>
            <a:endParaRPr lang="el-GR" sz="2600" dirty="0">
              <a:solidFill>
                <a:schemeClr val="tx2">
                  <a:lumMod val="75000"/>
                </a:schemeClr>
              </a:solidFill>
              <a:latin typeface="Calibri" panose="020F0502020204030204" pitchFamily="34" charset="0"/>
              <a:cs typeface="Calibri" panose="020F0502020204030204" pitchFamily="34" charset="0"/>
            </a:endParaRPr>
          </a:p>
          <a:p>
            <a:pPr marL="457200" lvl="2" indent="-457200">
              <a:lnSpc>
                <a:spcPct val="110000"/>
              </a:lnSpc>
              <a:buClr>
                <a:srgbClr val="C00000"/>
              </a:buClr>
              <a:buFont typeface="Wingdings" panose="05000000000000000000" pitchFamily="2" charset="2"/>
              <a:buChar char="§"/>
            </a:pPr>
            <a:r>
              <a:rPr lang="el-GR"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l-GR" sz="26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600" b="1" dirty="0">
                <a:solidFill>
                  <a:schemeClr val="tx2">
                    <a:lumMod val="75000"/>
                  </a:schemeClr>
                </a:solidFill>
                <a:latin typeface="Calibri" panose="020F0502020204030204" pitchFamily="34" charset="0"/>
                <a:cs typeface="Calibri" panose="020F0502020204030204" pitchFamily="34" charset="0"/>
              </a:rPr>
              <a:t>Προπτυχιακά Προγράμματα Σπουδών (ΠΠΣ) Πανεπιστημίων </a:t>
            </a:r>
            <a:r>
              <a:rPr lang="el-GR" sz="2600" dirty="0">
                <a:solidFill>
                  <a:schemeClr val="tx2">
                    <a:lumMod val="75000"/>
                  </a:schemeClr>
                </a:solidFill>
                <a:latin typeface="Calibri" panose="020F0502020204030204" pitchFamily="34" charset="0"/>
                <a:cs typeface="Calibri" panose="020F0502020204030204" pitchFamily="34" charset="0"/>
              </a:rPr>
              <a:t>(αναμένεται η πιστοποίηση άλλων </a:t>
            </a:r>
            <a:r>
              <a:rPr lang="el-GR" sz="2600" dirty="0">
                <a:solidFill>
                  <a:schemeClr val="tx2">
                    <a:lumMod val="50000"/>
                  </a:schemeClr>
                </a:solidFill>
                <a:latin typeface="Calibri" panose="020F0502020204030204" pitchFamily="34" charset="0"/>
                <a:cs typeface="Calibri" panose="020F0502020204030204" pitchFamily="34" charset="0"/>
              </a:rPr>
              <a:t>10</a:t>
            </a:r>
            <a:r>
              <a:rPr lang="el-GR" sz="2600" dirty="0">
                <a:solidFill>
                  <a:schemeClr val="tx2">
                    <a:lumMod val="75000"/>
                  </a:schemeClr>
                </a:solidFill>
                <a:latin typeface="Calibri" panose="020F0502020204030204" pitchFamily="34" charset="0"/>
                <a:cs typeface="Calibri" panose="020F0502020204030204" pitchFamily="34" charset="0"/>
              </a:rPr>
              <a:t> ως τις 20/4/2019</a:t>
            </a:r>
          </a:p>
        </p:txBody>
      </p:sp>
    </p:spTree>
    <p:extLst>
      <p:ext uri="{BB962C8B-B14F-4D97-AF65-F5344CB8AC3E}">
        <p14:creationId xmlns:p14="http://schemas.microsoft.com/office/powerpoint/2010/main" val="2991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3525" y="2019300"/>
            <a:ext cx="9144000" cy="2667000"/>
          </a:xfrm>
        </p:spPr>
        <p:txBody>
          <a:bodyPr>
            <a:normAutofit fontScale="90000"/>
          </a:bodyPr>
          <a:lstStyle/>
          <a:p>
            <a:r>
              <a:rPr lang="el-GR" sz="4800" dirty="0">
                <a:effectLst>
                  <a:outerShdw blurRad="38100" dist="38100" dir="2700000" algn="tl">
                    <a:srgbClr val="000000">
                      <a:alpha val="43137"/>
                    </a:srgbClr>
                  </a:outerShdw>
                </a:effectLst>
              </a:rPr>
              <a:t>Συχνότερες αδυναμίες που οδηγούν σε σχετικές συστάσεις για κάθε μια από τις 10 απαιτήσεις του προτύπου ΠΠΣ</a:t>
            </a:r>
          </a:p>
        </p:txBody>
      </p:sp>
      <p:sp>
        <p:nvSpPr>
          <p:cNvPr id="5" name="Θέση υποσέλιδου 4"/>
          <p:cNvSpPr>
            <a:spLocks noGrp="1"/>
          </p:cNvSpPr>
          <p:nvPr>
            <p:ph type="ftr" sz="quarter" idx="11"/>
          </p:nvPr>
        </p:nvSpPr>
        <p:spPr/>
        <p:txBody>
          <a:bodyPr/>
          <a:lstStyle/>
          <a:p>
            <a:r>
              <a:rPr lang="el-GR"/>
              <a:t>ΑΔΙΠ</a:t>
            </a:r>
          </a:p>
        </p:txBody>
      </p:sp>
      <p:sp>
        <p:nvSpPr>
          <p:cNvPr id="6" name="Θέση αριθμού διαφάνειας 5"/>
          <p:cNvSpPr>
            <a:spLocks noGrp="1"/>
          </p:cNvSpPr>
          <p:nvPr>
            <p:ph type="sldNum" sz="quarter" idx="12"/>
          </p:nvPr>
        </p:nvSpPr>
        <p:spPr/>
        <p:txBody>
          <a:bodyPr/>
          <a:lstStyle/>
          <a:p>
            <a:fld id="{CA8D9AD5-F248-4919-864A-CFD76CC027D6}" type="slidenum">
              <a:rPr lang="el-GR" smtClean="0"/>
              <a:t>20</a:t>
            </a:fld>
            <a:endParaRPr lang="el-GR"/>
          </a:p>
        </p:txBody>
      </p:sp>
    </p:spTree>
    <p:extLst>
      <p:ext uri="{BB962C8B-B14F-4D97-AF65-F5344CB8AC3E}">
        <p14:creationId xmlns:p14="http://schemas.microsoft.com/office/powerpoint/2010/main" val="273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1:Πολιτική Διασφάλισης Ποιότητας</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474341"/>
            <a:ext cx="9509760" cy="2554859"/>
          </a:xfrm>
        </p:spPr>
        <p:txBody>
          <a:bodyPr/>
          <a:lstStyle/>
          <a:p>
            <a:pPr>
              <a:buClr>
                <a:srgbClr val="C00000"/>
              </a:buClr>
            </a:pPr>
            <a:r>
              <a:rPr lang="el-GR" sz="2400" dirty="0"/>
              <a:t>Ελλιπής κατανόηση της διασφάλισης ποιότητας από τους διδάσκοντες και φοιτητές.</a:t>
            </a:r>
          </a:p>
          <a:p>
            <a:pPr marL="45720" lvl="0" indent="0">
              <a:buClr>
                <a:srgbClr val="C00000"/>
              </a:buClr>
              <a:buNone/>
            </a:pPr>
            <a:endParaRPr lang="el-GR" sz="2400" dirty="0"/>
          </a:p>
          <a:p>
            <a:pPr>
              <a:buClr>
                <a:srgbClr val="C00000"/>
              </a:buClr>
            </a:pPr>
            <a:r>
              <a:rPr lang="el-GR" sz="2400" dirty="0"/>
              <a:t> Ανεπαρκής ή περιορισμένη στοχοθεσία ποιότητας του ΠΠΣ (δεν περιλαμβάνει όλες </a:t>
            </a:r>
            <a:r>
              <a:rPr lang="el-GR" sz="2400"/>
              <a:t>τις παραμέτρους</a:t>
            </a:r>
            <a:r>
              <a:rPr lang="en-GB" sz="2400"/>
              <a:t> της μάθησης)</a:t>
            </a:r>
            <a:endParaRPr lang="el-GR" sz="2400"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21</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7275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2: Σχεδιασμός και έγκριση των ΠΠΣ</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264920" y="2087562"/>
            <a:ext cx="9509760" cy="4127627"/>
          </a:xfrm>
        </p:spPr>
        <p:txBody>
          <a:bodyPr/>
          <a:lstStyle/>
          <a:p>
            <a:pPr marL="502920" lvl="0" indent="-457200" algn="just">
              <a:buFont typeface="+mj-lt"/>
              <a:buAutoNum type="arabicPeriod"/>
            </a:pPr>
            <a:endParaRPr lang="el-GR" dirty="0"/>
          </a:p>
          <a:p>
            <a:pPr>
              <a:buClr>
                <a:srgbClr val="C00000"/>
              </a:buClr>
            </a:pPr>
            <a:r>
              <a:rPr lang="el-GR" sz="2400" dirty="0"/>
              <a:t>Απουσία ταυτότητας ΠΠΣ</a:t>
            </a:r>
            <a:r>
              <a:rPr lang="en-US" sz="2400" dirty="0"/>
              <a:t>.</a:t>
            </a:r>
            <a:r>
              <a:rPr lang="el-GR" sz="2400" dirty="0"/>
              <a:t> </a:t>
            </a:r>
          </a:p>
          <a:p>
            <a:pPr>
              <a:buClr>
                <a:srgbClr val="C00000"/>
              </a:buClr>
            </a:pPr>
            <a:r>
              <a:rPr lang="el-GR" sz="2400" dirty="0"/>
              <a:t>Έλλειψη </a:t>
            </a:r>
            <a:r>
              <a:rPr lang="el-GR" sz="2400" dirty="0" err="1"/>
              <a:t>επικαιροποίησης</a:t>
            </a:r>
            <a:r>
              <a:rPr lang="el-GR" sz="2400" dirty="0"/>
              <a:t> γνωστικού αντικειμένου</a:t>
            </a:r>
            <a:r>
              <a:rPr lang="en-US" sz="2400" dirty="0"/>
              <a:t>.</a:t>
            </a:r>
            <a:r>
              <a:rPr lang="el-GR" sz="2400" dirty="0"/>
              <a:t> </a:t>
            </a:r>
          </a:p>
          <a:p>
            <a:pPr>
              <a:buClr>
                <a:srgbClr val="C00000"/>
              </a:buClr>
            </a:pPr>
            <a:r>
              <a:rPr lang="el-GR" sz="2400" dirty="0"/>
              <a:t>Απουσία μαθημάτων ειδίκευσης. </a:t>
            </a:r>
          </a:p>
          <a:p>
            <a:pPr>
              <a:buClr>
                <a:srgbClr val="C00000"/>
              </a:buClr>
            </a:pPr>
            <a:r>
              <a:rPr lang="el-GR" sz="2400" dirty="0"/>
              <a:t>Ασαφής διαδικασία εκπόνησης πτυχιακής εργασίας. </a:t>
            </a:r>
          </a:p>
          <a:p>
            <a:pPr>
              <a:buClr>
                <a:srgbClr val="C00000"/>
              </a:buClr>
            </a:pPr>
            <a:r>
              <a:rPr lang="el-GR" sz="2400" dirty="0"/>
              <a:t>Χαμηλή συμμετοχή δημόσιων και ιδιωτικών εξωτερικών φορέων στη διαμόρφωση του προγράμματος σπουδών.</a:t>
            </a:r>
          </a:p>
          <a:p>
            <a:pPr marL="45720" lvl="0" indent="0" algn="ctr">
              <a:buNone/>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22</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28528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3:Φοιτητοκεντρική μάθηση, διδασκαλία &amp; αξιολόγηση</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180253" y="2087562"/>
            <a:ext cx="9509760" cy="4127627"/>
          </a:xfrm>
        </p:spPr>
        <p:txBody>
          <a:bodyPr/>
          <a:lstStyle/>
          <a:p>
            <a:pPr marL="502920" lvl="0" indent="-457200" algn="just">
              <a:buFont typeface="+mj-lt"/>
              <a:buAutoNum type="arabicPeriod"/>
            </a:pPr>
            <a:endParaRPr lang="el-GR" dirty="0"/>
          </a:p>
          <a:p>
            <a:pPr algn="just">
              <a:buClr>
                <a:srgbClr val="C00000"/>
              </a:buClr>
            </a:pPr>
            <a:r>
              <a:rPr lang="el-GR" sz="2400" dirty="0"/>
              <a:t>Αδύναμη </a:t>
            </a:r>
            <a:r>
              <a:rPr lang="el-GR" sz="2400" dirty="0" err="1"/>
              <a:t>Φοιτητοκεντρική</a:t>
            </a:r>
            <a:r>
              <a:rPr lang="el-GR" sz="2400" dirty="0"/>
              <a:t> προσέγγιση (</a:t>
            </a:r>
            <a:r>
              <a:rPr lang="el-GR" sz="2400" dirty="0" err="1"/>
              <a:t>Ηλ</a:t>
            </a:r>
            <a:r>
              <a:rPr lang="el-GR" sz="2400" dirty="0"/>
              <a:t>. Τάξη, ομαδικές εργασίες, τεστ </a:t>
            </a:r>
            <a:r>
              <a:rPr lang="el-GR" sz="2400" dirty="0" err="1"/>
              <a:t>αυτοαξιολόγησης</a:t>
            </a:r>
            <a:r>
              <a:rPr lang="el-GR" sz="2400" dirty="0"/>
              <a:t>, συμμετοχή σε εργαστηριακά </a:t>
            </a:r>
            <a:r>
              <a:rPr lang="en-US" sz="2400" dirty="0"/>
              <a:t>projects</a:t>
            </a:r>
            <a:r>
              <a:rPr lang="el-GR" sz="2400" dirty="0"/>
              <a:t>). </a:t>
            </a:r>
          </a:p>
          <a:p>
            <a:pPr marL="45720" indent="0" algn="just">
              <a:buClr>
                <a:srgbClr val="C00000"/>
              </a:buClr>
              <a:buNone/>
            </a:pPr>
            <a:endParaRPr lang="el-GR" sz="2400" dirty="0"/>
          </a:p>
          <a:p>
            <a:pPr algn="just">
              <a:buClr>
                <a:srgbClr val="C00000"/>
              </a:buClr>
            </a:pPr>
            <a:r>
              <a:rPr lang="el-GR" sz="2400" dirty="0"/>
              <a:t>Περιορισμένη εφαρμογή της  διαδικασίας αξιολόγησης από φοιτητές. </a:t>
            </a:r>
          </a:p>
          <a:p>
            <a:pPr marL="45720" lvl="0" indent="0" algn="ctr">
              <a:buNone/>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23</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172619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fontScale="90000"/>
          </a:bodyPr>
          <a:lstStyle/>
          <a:p>
            <a:pPr algn="ctr"/>
            <a:r>
              <a:rPr lang="el-GR" b="1" dirty="0"/>
              <a:t>Αρχή 4:Εισαγωγή φοιτητών, στάδια φοίτησης, αναγνώριση σπουδών και λήψη πτυχίου</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1754673"/>
            <a:ext cx="9509760" cy="4127627"/>
          </a:xfrm>
        </p:spPr>
        <p:txBody>
          <a:bodyPr/>
          <a:lstStyle/>
          <a:p>
            <a:pPr marL="502920" lvl="0" indent="-457200" algn="just">
              <a:buFont typeface="+mj-lt"/>
              <a:buAutoNum type="arabicPeriod"/>
            </a:pPr>
            <a:endParaRPr lang="el-GR" dirty="0"/>
          </a:p>
          <a:p>
            <a:pPr lvl="0" algn="just">
              <a:buClr>
                <a:srgbClr val="C00000"/>
              </a:buClr>
            </a:pPr>
            <a:r>
              <a:rPr lang="el-GR" sz="2400" dirty="0"/>
              <a:t>Απουσία έγκαιρης και πλήρους ενημέρωσης των φοιτητών για το πρόγραμμα, τους τρόπους αξιολόγησης, τα αποτελέσματα αξιολόγησης των εργασιών τους , θέματα σπουδών, δικαιώματα και ευθύνες. </a:t>
            </a:r>
          </a:p>
          <a:p>
            <a:pPr lvl="0" algn="just">
              <a:buClr>
                <a:srgbClr val="C00000"/>
              </a:buClr>
            </a:pPr>
            <a:r>
              <a:rPr lang="el-GR" sz="2400" dirty="0"/>
              <a:t>Ανάγκη για προσθήκη πτυχιακής εργασίας, σχετικού μαθήματος και οδηγού συγγραφής. </a:t>
            </a:r>
          </a:p>
          <a:p>
            <a:pPr lvl="0" algn="just">
              <a:buClr>
                <a:srgbClr val="C00000"/>
              </a:buClr>
            </a:pPr>
            <a:r>
              <a:rPr lang="el-GR" sz="2400" dirty="0"/>
              <a:t>Ανάγκη για σύνταξη οδηγού παρακολούθησης της προόδου των φοιτητών.</a:t>
            </a:r>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24</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19778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5:Διδακτικό προσωπικό</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1864739"/>
            <a:ext cx="9509760" cy="4127627"/>
          </a:xfrm>
        </p:spPr>
        <p:txBody>
          <a:bodyPr/>
          <a:lstStyle/>
          <a:p>
            <a:pPr marL="502920" lvl="0" indent="-457200" algn="just">
              <a:buFont typeface="+mj-lt"/>
              <a:buAutoNum type="arabicPeriod"/>
            </a:pPr>
            <a:endParaRPr lang="el-GR" dirty="0"/>
          </a:p>
          <a:p>
            <a:pPr lvl="0" algn="just">
              <a:buClr>
                <a:srgbClr val="C00000"/>
              </a:buClr>
            </a:pPr>
            <a:r>
              <a:rPr lang="el-GR" sz="2400" dirty="0"/>
              <a:t>Ανάγκη για αύξηση /προσέλκυση προσωπικού διεθνούς κύρους, σε νέα αντικείμενα  (π.χ. μέσω κινητικότητας). </a:t>
            </a:r>
          </a:p>
          <a:p>
            <a:pPr lvl="0" algn="just">
              <a:buClr>
                <a:srgbClr val="C00000"/>
              </a:buClr>
            </a:pPr>
            <a:r>
              <a:rPr lang="en-US" sz="2400" dirty="0"/>
              <a:t>Mentoring</a:t>
            </a:r>
            <a:r>
              <a:rPr lang="el-GR" sz="2400" dirty="0"/>
              <a:t> σε νέους διδάσκοντες, πρόσληψη μετά από διδακτικά σεμινάρια, βάσει κριτηρίων ποιότητας για πρόσληψη/εξέλιξη. </a:t>
            </a:r>
          </a:p>
          <a:p>
            <a:pPr lvl="0" algn="just">
              <a:buClr>
                <a:srgbClr val="C00000"/>
              </a:buClr>
            </a:pPr>
            <a:r>
              <a:rPr lang="el-GR" sz="2400" dirty="0"/>
              <a:t>Καθιέρωση ερευνητικής στρατηγικής,  στόχευση δημοσιεύσεων σε περιοδικά με υψηλή απήχηση. </a:t>
            </a:r>
          </a:p>
          <a:p>
            <a:pPr algn="just">
              <a:buClr>
                <a:srgbClr val="C00000"/>
              </a:buClr>
            </a:pPr>
            <a:r>
              <a:rPr lang="el-GR" sz="2400" dirty="0"/>
              <a:t>Θεσμοθέτηση διαδικασίας αξιολόγησης </a:t>
            </a:r>
            <a:r>
              <a:rPr lang="en-US" sz="2400" dirty="0"/>
              <a:t>peer review</a:t>
            </a:r>
            <a:r>
              <a:rPr lang="el-GR" sz="2400" dirty="0"/>
              <a:t> ως προς την διδασκαλία και την έρευνα.</a:t>
            </a:r>
          </a:p>
          <a:p>
            <a:pPr marL="45720" indent="0" algn="just">
              <a:buNone/>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25</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42366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6:Μαθησιακοί πόροι και φοιτητική στήριξη</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051006"/>
            <a:ext cx="9509760" cy="4127627"/>
          </a:xfrm>
        </p:spPr>
        <p:txBody>
          <a:bodyPr/>
          <a:lstStyle/>
          <a:p>
            <a:pPr marL="502920" lvl="0" indent="-457200" algn="just">
              <a:buFont typeface="+mj-lt"/>
              <a:buAutoNum type="arabicPeriod"/>
            </a:pPr>
            <a:endParaRPr lang="el-GR" dirty="0"/>
          </a:p>
          <a:p>
            <a:pPr lvl="0" algn="just">
              <a:buClr>
                <a:srgbClr val="C00000"/>
              </a:buClr>
            </a:pPr>
            <a:r>
              <a:rPr lang="el-GR" sz="2400" dirty="0"/>
              <a:t>Ανάγκη για αναζήτηση χρηματοδοτήσεων για νέες υποδομές ή αναβάθμιση υφιστάμενων. </a:t>
            </a:r>
          </a:p>
          <a:p>
            <a:pPr marL="45720" lvl="0" indent="0" algn="just">
              <a:buClr>
                <a:srgbClr val="C00000"/>
              </a:buClr>
              <a:buNone/>
            </a:pPr>
            <a:endParaRPr lang="el-GR" sz="2400" dirty="0"/>
          </a:p>
          <a:p>
            <a:pPr lvl="0" algn="just">
              <a:buClr>
                <a:srgbClr val="C00000"/>
              </a:buClr>
            </a:pPr>
            <a:r>
              <a:rPr lang="el-GR" sz="2400" dirty="0"/>
              <a:t>Εφαρμογή του θεσμού ακαδημαϊκού συμβούλου.</a:t>
            </a:r>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26</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162352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7:Διαχείριση πληροφοριών</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802007" y="789476"/>
            <a:ext cx="9509760" cy="4127627"/>
          </a:xfrm>
        </p:spPr>
        <p:txBody>
          <a:bodyPr>
            <a:normAutofit lnSpcReduction="10000"/>
          </a:bodyPr>
          <a:lstStyle/>
          <a:p>
            <a:pPr marL="502920" lvl="0" indent="-457200" algn="just">
              <a:buFont typeface="+mj-lt"/>
              <a:buAutoNum type="arabicPeriod"/>
            </a:pPr>
            <a:endParaRPr lang="el-GR" dirty="0"/>
          </a:p>
          <a:p>
            <a:pPr marL="45720" lvl="0" indent="0" algn="just">
              <a:buClr>
                <a:srgbClr val="C00000"/>
              </a:buClr>
              <a:buNone/>
            </a:pPr>
            <a:endParaRPr lang="en-GB" sz="2400"/>
          </a:p>
          <a:p>
            <a:pPr marL="45720" lvl="0" indent="0" algn="just">
              <a:buClr>
                <a:srgbClr val="C00000"/>
              </a:buClr>
              <a:buNone/>
            </a:pPr>
            <a:endParaRPr lang="en-GB" sz="2400"/>
          </a:p>
          <a:p>
            <a:pPr lvl="0" algn="just">
              <a:buClr>
                <a:srgbClr val="C00000"/>
              </a:buClr>
            </a:pPr>
            <a:r>
              <a:rPr lang="el-GR" sz="2400"/>
              <a:t>Βελτίωση </a:t>
            </a:r>
            <a:r>
              <a:rPr lang="el-GR" sz="2400" dirty="0"/>
              <a:t>μεθοδολογίας συλλογής, ανάλυσης και παρουσίασης των πληροφοριών αποδοτικά και αποτελεσματικά – χρήση πληροφοριακού συστήματος. </a:t>
            </a:r>
          </a:p>
          <a:p>
            <a:pPr marL="45720" lvl="0" indent="0" algn="just">
              <a:buClr>
                <a:srgbClr val="C00000"/>
              </a:buClr>
              <a:buNone/>
            </a:pPr>
            <a:endParaRPr lang="el-GR" sz="2400" dirty="0"/>
          </a:p>
          <a:p>
            <a:pPr lvl="0" algn="just">
              <a:buClr>
                <a:srgbClr val="C00000"/>
              </a:buClr>
            </a:pPr>
            <a:r>
              <a:rPr lang="el-GR" sz="2400" dirty="0"/>
              <a:t>Ανάγκη πληροφόρησης των φοιτητών για τα αποτελέσματα </a:t>
            </a:r>
            <a:r>
              <a:rPr lang="el-GR" sz="2400"/>
              <a:t>της αξιολόγησης</a:t>
            </a:r>
            <a:r>
              <a:rPr lang="en-GB" sz="2400"/>
              <a:t>.</a:t>
            </a:r>
            <a:endParaRPr lang="el-GR" sz="2400" dirty="0"/>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27</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37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8:Δημόσια πληροφόρηση</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474341"/>
            <a:ext cx="9509760" cy="4127627"/>
          </a:xfrm>
        </p:spPr>
        <p:txBody>
          <a:bodyPr/>
          <a:lstStyle/>
          <a:p>
            <a:pPr marL="502920" lvl="0" indent="-457200" algn="just">
              <a:buFont typeface="+mj-lt"/>
              <a:buAutoNum type="arabicPeriod"/>
            </a:pPr>
            <a:endParaRPr lang="el-GR" dirty="0"/>
          </a:p>
          <a:p>
            <a:pPr lvl="0" algn="just">
              <a:buClr>
                <a:srgbClr val="C00000"/>
              </a:buClr>
            </a:pPr>
            <a:r>
              <a:rPr lang="el-GR" sz="2400" dirty="0"/>
              <a:t>Προβλήματα </a:t>
            </a:r>
            <a:r>
              <a:rPr lang="el-GR" sz="2400" dirty="0" err="1"/>
              <a:t>επικαιροποίησης</a:t>
            </a:r>
            <a:r>
              <a:rPr lang="el-GR" sz="2400" dirty="0"/>
              <a:t> ιστοσελίδας,  έλλειψη συγκεκριμένης δομής,  ελληνική – αγγλική έκδοση και περιορισμένη προβολή των ακαδημαϊκών δραστηριοτήτων του τμήματος.</a:t>
            </a:r>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28</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4955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a:xfrm>
            <a:off x="1248833" y="1003173"/>
            <a:ext cx="9509760" cy="1233424"/>
          </a:xfrm>
        </p:spPr>
        <p:txBody>
          <a:bodyPr>
            <a:normAutofit fontScale="90000"/>
          </a:bodyPr>
          <a:lstStyle/>
          <a:p>
            <a:pPr algn="ctr"/>
            <a:r>
              <a:rPr lang="el-GR" b="1" dirty="0"/>
              <a:t>Αρχή 9: Συνεχής παρακολούθηση και περιοδική εσωτερική αξιολόγηση των                       προγραμμάτων σπουδών </a:t>
            </a:r>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474341"/>
            <a:ext cx="9509760" cy="4127627"/>
          </a:xfrm>
        </p:spPr>
        <p:txBody>
          <a:bodyPr/>
          <a:lstStyle/>
          <a:p>
            <a:pPr marL="502920" lvl="0" indent="-457200" algn="just">
              <a:buFont typeface="+mj-lt"/>
              <a:buAutoNum type="arabicPeriod"/>
            </a:pPr>
            <a:endParaRPr lang="el-GR" dirty="0"/>
          </a:p>
          <a:p>
            <a:pPr lvl="0" algn="just">
              <a:buClr>
                <a:srgbClr val="C00000"/>
              </a:buClr>
            </a:pPr>
            <a:r>
              <a:rPr lang="el-GR" sz="2400" dirty="0"/>
              <a:t>Ανάγκη τροφοδότησης της εσωτερικής αξιολόγησης με τη γνώμη ενδιαφερομένων και </a:t>
            </a:r>
            <a:r>
              <a:rPr lang="el-GR" sz="2400"/>
              <a:t>αποφοίτων για </a:t>
            </a:r>
            <a:r>
              <a:rPr lang="el-GR" sz="2400" dirty="0"/>
              <a:t>τη βελτίωση του ΠΠΣ – ανάπτυξη σχετικής διαδικασίας αξιοποίησης συστάσεων. </a:t>
            </a:r>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29</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252234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0675" y="1447800"/>
            <a:ext cx="9144000" cy="2667000"/>
          </a:xfrm>
        </p:spPr>
        <p:txBody>
          <a:bodyPr>
            <a:normAutofit/>
          </a:bodyPr>
          <a:lstStyle/>
          <a:p>
            <a:r>
              <a:rPr lang="el-GR" sz="4800" dirty="0">
                <a:effectLst>
                  <a:outerShdw blurRad="38100" dist="38100" dir="2700000" algn="tl">
                    <a:srgbClr val="000000">
                      <a:alpha val="43137"/>
                    </a:srgbClr>
                  </a:outerShdw>
                </a:effectLst>
              </a:rPr>
              <a:t>Αποτελέσματα συνολικής αξιολόγησης/βαθμολογίας ΕΣΔΠ</a:t>
            </a:r>
          </a:p>
        </p:txBody>
      </p:sp>
      <p:sp>
        <p:nvSpPr>
          <p:cNvPr id="5" name="Θέση υποσέλιδου 4"/>
          <p:cNvSpPr>
            <a:spLocks noGrp="1"/>
          </p:cNvSpPr>
          <p:nvPr>
            <p:ph type="ftr" sz="quarter" idx="11"/>
          </p:nvPr>
        </p:nvSpPr>
        <p:spPr/>
        <p:txBody>
          <a:bodyPr/>
          <a:lstStyle/>
          <a:p>
            <a:r>
              <a:rPr lang="el-GR"/>
              <a:t>ΑΔΙΠ</a:t>
            </a:r>
          </a:p>
        </p:txBody>
      </p:sp>
      <p:sp>
        <p:nvSpPr>
          <p:cNvPr id="6" name="Θέση αριθμού διαφάνειας 5"/>
          <p:cNvSpPr>
            <a:spLocks noGrp="1"/>
          </p:cNvSpPr>
          <p:nvPr>
            <p:ph type="sldNum" sz="quarter" idx="12"/>
          </p:nvPr>
        </p:nvSpPr>
        <p:spPr/>
        <p:txBody>
          <a:bodyPr/>
          <a:lstStyle/>
          <a:p>
            <a:fld id="{CA8D9AD5-F248-4919-864A-CFD76CC027D6}" type="slidenum">
              <a:rPr lang="el-GR" smtClean="0"/>
              <a:t>3</a:t>
            </a:fld>
            <a:endParaRPr lang="el-GR"/>
          </a:p>
        </p:txBody>
      </p:sp>
    </p:spTree>
    <p:extLst>
      <p:ext uri="{BB962C8B-B14F-4D97-AF65-F5344CB8AC3E}">
        <p14:creationId xmlns:p14="http://schemas.microsoft.com/office/powerpoint/2010/main" val="22600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10:Περιοδική εξωτερική αξιολόγηση των ΠΠΣ</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474342"/>
            <a:ext cx="9509760" cy="2080726"/>
          </a:xfrm>
        </p:spPr>
        <p:txBody>
          <a:bodyPr/>
          <a:lstStyle/>
          <a:p>
            <a:pPr marL="502920" lvl="0" indent="-457200" algn="just">
              <a:buFont typeface="+mj-lt"/>
              <a:buAutoNum type="arabicPeriod"/>
            </a:pPr>
            <a:endParaRPr lang="el-GR" dirty="0"/>
          </a:p>
          <a:p>
            <a:pPr lvl="0" algn="just">
              <a:buClr>
                <a:srgbClr val="C00000"/>
              </a:buClr>
            </a:pPr>
            <a:r>
              <a:rPr lang="el-GR" sz="2400" dirty="0"/>
              <a:t>Ανάγκη για πληροφόρηση όλων των εμπλεκομένων μερών για τα αποτελέσματα της εξωτερικής αξιολόγησης / πιστοποίησης.</a:t>
            </a: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30</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ΠΠΣ</a:t>
            </a:r>
          </a:p>
        </p:txBody>
      </p:sp>
    </p:spTree>
    <p:extLst>
      <p:ext uri="{BB962C8B-B14F-4D97-AF65-F5344CB8AC3E}">
        <p14:creationId xmlns:p14="http://schemas.microsoft.com/office/powerpoint/2010/main" val="1569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D6E3D7-F79E-4EDA-A0F7-DFC45F90A693}"/>
              </a:ext>
            </a:extLst>
          </p:cNvPr>
          <p:cNvSpPr>
            <a:spLocks noGrp="1"/>
          </p:cNvSpPr>
          <p:nvPr>
            <p:ph type="title"/>
          </p:nvPr>
        </p:nvSpPr>
        <p:spPr/>
        <p:txBody>
          <a:bodyPr>
            <a:normAutofit/>
          </a:bodyPr>
          <a:lstStyle/>
          <a:p>
            <a:pPr algn="ctr"/>
            <a:r>
              <a:rPr lang="el-GR" b="1" dirty="0"/>
              <a:t>Κρίσιμοι παράγοντες επιτυχίας</a:t>
            </a:r>
            <a:r>
              <a:rPr lang="en-US" b="1" dirty="0"/>
              <a:t>/</a:t>
            </a:r>
            <a:r>
              <a:rPr lang="el-GR" b="1" dirty="0"/>
              <a:t>επίτευξης </a:t>
            </a:r>
            <a:r>
              <a:rPr lang="el-GR" b="1" dirty="0">
                <a:solidFill>
                  <a:srgbClr val="C00000"/>
                </a:solidFill>
              </a:rPr>
              <a:t>πλήρους συμμόρφωσης</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453EF4E2-609A-41DF-9E07-2D4ACB2227BF}"/>
              </a:ext>
            </a:extLst>
          </p:cNvPr>
          <p:cNvSpPr>
            <a:spLocks noGrp="1"/>
          </p:cNvSpPr>
          <p:nvPr>
            <p:ph idx="1"/>
          </p:nvPr>
        </p:nvSpPr>
        <p:spPr>
          <a:xfrm>
            <a:off x="1341120" y="2269067"/>
            <a:ext cx="9509760" cy="2997200"/>
          </a:xfrm>
        </p:spPr>
        <p:txBody>
          <a:bodyPr/>
          <a:lstStyle/>
          <a:p>
            <a:pPr lvl="0">
              <a:buClr>
                <a:srgbClr val="C00000"/>
              </a:buClr>
            </a:pPr>
            <a:r>
              <a:rPr lang="el-GR" dirty="0"/>
              <a:t>Στενή συνεργασία μεταξύ ηγεσίας και διοίκησης/ Προέδρου και διοικητικού υπευθύνου ΜΟΔΙΠ</a:t>
            </a:r>
            <a:r>
              <a:rPr lang="en-US" dirty="0"/>
              <a:t>.</a:t>
            </a:r>
            <a:endParaRPr lang="el-GR" dirty="0"/>
          </a:p>
          <a:p>
            <a:pPr lvl="0">
              <a:buClr>
                <a:srgbClr val="C00000"/>
              </a:buClr>
            </a:pPr>
            <a:r>
              <a:rPr lang="el-GR" dirty="0"/>
              <a:t>Στενή συνεργασία Ιδρύματος (ΜΟΔΙΠ) με την ΑΔΙΠ</a:t>
            </a:r>
            <a:r>
              <a:rPr lang="en-US" dirty="0"/>
              <a:t>.</a:t>
            </a:r>
            <a:endParaRPr lang="el-GR" dirty="0"/>
          </a:p>
          <a:p>
            <a:pPr lvl="0">
              <a:buClr>
                <a:srgbClr val="C00000"/>
              </a:buClr>
            </a:pPr>
            <a:r>
              <a:rPr lang="el-GR" dirty="0"/>
              <a:t>Εύλογος χρόνος  λειτουργίας του ΕΣΔΠ</a:t>
            </a:r>
            <a:r>
              <a:rPr lang="en-US" dirty="0"/>
              <a:t>.</a:t>
            </a:r>
            <a:endParaRPr lang="el-GR" dirty="0"/>
          </a:p>
          <a:p>
            <a:pPr lvl="0">
              <a:buClr>
                <a:srgbClr val="C00000"/>
              </a:buClr>
            </a:pPr>
            <a:r>
              <a:rPr lang="el-GR" dirty="0"/>
              <a:t>Στενή συνεργασία ΜΟΔΙΠ και ΟΜΕΑ/Προέδρων Τμημάτων</a:t>
            </a:r>
            <a:r>
              <a:rPr lang="en-US" dirty="0"/>
              <a:t>.</a:t>
            </a:r>
            <a:endParaRPr lang="el-GR" dirty="0"/>
          </a:p>
        </p:txBody>
      </p:sp>
      <p:sp>
        <p:nvSpPr>
          <p:cNvPr id="5" name="Θέση υποσέλιδου 4">
            <a:extLst>
              <a:ext uri="{FF2B5EF4-FFF2-40B4-BE49-F238E27FC236}">
                <a16:creationId xmlns:a16="http://schemas.microsoft.com/office/drawing/2014/main" id="{B295193F-A0DC-4A76-8B2D-E53D38257C73}"/>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33BE662-9F56-4CBF-9882-B483AECFEC3A}"/>
              </a:ext>
            </a:extLst>
          </p:cNvPr>
          <p:cNvSpPr>
            <a:spLocks noGrp="1"/>
          </p:cNvSpPr>
          <p:nvPr>
            <p:ph type="sldNum" sz="quarter" idx="12"/>
          </p:nvPr>
        </p:nvSpPr>
        <p:spPr/>
        <p:txBody>
          <a:bodyPr/>
          <a:lstStyle/>
          <a:p>
            <a:fld id="{CA8D9AD5-F248-4919-864A-CFD76CC027D6}" type="slidenum">
              <a:rPr lang="el-GR" smtClean="0"/>
              <a:t>31</a:t>
            </a:fld>
            <a:endParaRPr lang="el-GR"/>
          </a:p>
        </p:txBody>
      </p:sp>
    </p:spTree>
    <p:extLst>
      <p:ext uri="{BB962C8B-B14F-4D97-AF65-F5344CB8AC3E}">
        <p14:creationId xmlns:p14="http://schemas.microsoft.com/office/powerpoint/2010/main" val="102053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D6E3D7-F79E-4EDA-A0F7-DFC45F90A693}"/>
              </a:ext>
            </a:extLst>
          </p:cNvPr>
          <p:cNvSpPr>
            <a:spLocks noGrp="1"/>
          </p:cNvSpPr>
          <p:nvPr>
            <p:ph type="title"/>
          </p:nvPr>
        </p:nvSpPr>
        <p:spPr/>
        <p:txBody>
          <a:bodyPr>
            <a:normAutofit/>
          </a:bodyPr>
          <a:lstStyle/>
          <a:p>
            <a:pPr algn="ctr"/>
            <a:r>
              <a:rPr lang="el-GR" b="1" dirty="0"/>
              <a:t>Η βελτίωση είναι υπαρκτή, συγκεκριμένη και μετρήσιμη</a:t>
            </a:r>
            <a:endParaRPr lang="el-GR" dirty="0"/>
          </a:p>
        </p:txBody>
      </p:sp>
      <p:sp>
        <p:nvSpPr>
          <p:cNvPr id="3" name="Θέση περιεχομένου 2">
            <a:extLst>
              <a:ext uri="{FF2B5EF4-FFF2-40B4-BE49-F238E27FC236}">
                <a16:creationId xmlns:a16="http://schemas.microsoft.com/office/drawing/2014/main" id="{453EF4E2-609A-41DF-9E07-2D4ACB2227BF}"/>
              </a:ext>
            </a:extLst>
          </p:cNvPr>
          <p:cNvSpPr>
            <a:spLocks noGrp="1"/>
          </p:cNvSpPr>
          <p:nvPr>
            <p:ph idx="1"/>
          </p:nvPr>
        </p:nvSpPr>
        <p:spPr>
          <a:xfrm>
            <a:off x="1341120" y="2446867"/>
            <a:ext cx="9509760" cy="2819400"/>
          </a:xfrm>
        </p:spPr>
        <p:txBody>
          <a:bodyPr>
            <a:noAutofit/>
          </a:bodyPr>
          <a:lstStyle/>
          <a:p>
            <a:pPr algn="just">
              <a:buClr>
                <a:srgbClr val="C00000"/>
              </a:buClr>
            </a:pPr>
            <a:r>
              <a:rPr lang="el-GR" sz="2400" dirty="0"/>
              <a:t>Οι βελτιώσεις που πραγματοποιήθηκαν από την τελευταία εξωτερική αξιολόγηση φθάνουν στο 70% των συστάσεων και πολλές από αυτές έχουν οδηγήσει σε ριζικές αλλαγές κυρίως σε θέματα δομής προγραμμάτων σπουδών και διδακτικού έργου.</a:t>
            </a:r>
          </a:p>
          <a:p>
            <a:pPr marL="45720" indent="0" algn="just">
              <a:buClr>
                <a:srgbClr val="C00000"/>
              </a:buClr>
              <a:buNone/>
            </a:pPr>
            <a:endParaRPr lang="el-GR" sz="2400" dirty="0"/>
          </a:p>
          <a:p>
            <a:pPr algn="just">
              <a:buClr>
                <a:srgbClr val="C00000"/>
              </a:buClr>
            </a:pPr>
            <a:r>
              <a:rPr lang="el-GR" sz="2400" dirty="0"/>
              <a:t>Οι βελτιώσεις που αναμένεται να πραγματοποιηθούν με βάση τις συστάσεις της πιστοποίησης θα διαπιστωθούν στην πρώτη έκθεση παρακολούθησης που θα πραγματοποιηθεί με τη συμπλήρωση διετίας από την πιστοποίηση δηλαδή από τον Οκτώβριο του 2020.</a:t>
            </a:r>
          </a:p>
        </p:txBody>
      </p:sp>
      <p:sp>
        <p:nvSpPr>
          <p:cNvPr id="5" name="Θέση υποσέλιδου 4">
            <a:extLst>
              <a:ext uri="{FF2B5EF4-FFF2-40B4-BE49-F238E27FC236}">
                <a16:creationId xmlns:a16="http://schemas.microsoft.com/office/drawing/2014/main" id="{B295193F-A0DC-4A76-8B2D-E53D38257C73}"/>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33BE662-9F56-4CBF-9882-B483AECFEC3A}"/>
              </a:ext>
            </a:extLst>
          </p:cNvPr>
          <p:cNvSpPr>
            <a:spLocks noGrp="1"/>
          </p:cNvSpPr>
          <p:nvPr>
            <p:ph type="sldNum" sz="quarter" idx="12"/>
          </p:nvPr>
        </p:nvSpPr>
        <p:spPr/>
        <p:txBody>
          <a:bodyPr/>
          <a:lstStyle/>
          <a:p>
            <a:fld id="{CA8D9AD5-F248-4919-864A-CFD76CC027D6}" type="slidenum">
              <a:rPr lang="el-GR" smtClean="0"/>
              <a:t>32</a:t>
            </a:fld>
            <a:endParaRPr lang="el-GR"/>
          </a:p>
        </p:txBody>
      </p:sp>
    </p:spTree>
    <p:extLst>
      <p:ext uri="{BB962C8B-B14F-4D97-AF65-F5344CB8AC3E}">
        <p14:creationId xmlns:p14="http://schemas.microsoft.com/office/powerpoint/2010/main" val="19971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Ορθογώνιο 3"/>
          <p:cNvSpPr/>
          <p:nvPr/>
        </p:nvSpPr>
        <p:spPr>
          <a:xfrm>
            <a:off x="5440173" y="1598088"/>
            <a:ext cx="6298163" cy="3636785"/>
          </a:xfrm>
          <a:prstGeom prst="rect">
            <a:avLst/>
          </a:prstGeom>
          <a:gradFill flip="none" rotWithShape="1">
            <a:gsLst>
              <a:gs pos="0">
                <a:schemeClr val="bg1"/>
              </a:gs>
              <a:gs pos="46000">
                <a:schemeClr val="accent5">
                  <a:lumMod val="95000"/>
                  <a:lumOff val="5000"/>
                </a:schemeClr>
              </a:gs>
              <a:gs pos="100000">
                <a:schemeClr val="accent5">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prstClr val="white"/>
                </a:solidFill>
                <a:latin typeface="Trebuchet MS" panose="020B0603020202020204" pitchFamily="34" charset="0"/>
              </a:rPr>
              <a:t>Εξέλιξη </a:t>
            </a:r>
            <a:endParaRPr lang="en-US" sz="4000" dirty="0">
              <a:solidFill>
                <a:prstClr val="white"/>
              </a:solidFill>
              <a:latin typeface="Trebuchet MS" panose="020B0603020202020204" pitchFamily="34" charset="0"/>
            </a:endParaRPr>
          </a:p>
          <a:p>
            <a:pPr algn="ctr"/>
            <a:r>
              <a:rPr lang="el-GR" sz="4000" dirty="0">
                <a:solidFill>
                  <a:prstClr val="white"/>
                </a:solidFill>
                <a:latin typeface="Trebuchet MS" panose="020B0603020202020204" pitchFamily="34" charset="0"/>
              </a:rPr>
              <a:t>Πιστοποιήσεων</a:t>
            </a:r>
            <a:endParaRPr lang="en-US" sz="1400" dirty="0">
              <a:solidFill>
                <a:prstClr val="white"/>
              </a:solidFill>
              <a:latin typeface="Trebuchet MS" panose="020B0603020202020204" pitchFamily="34" charset="0"/>
            </a:endParaRPr>
          </a:p>
          <a:p>
            <a:pPr algn="ctr"/>
            <a:endParaRPr lang="en-US" sz="1400" dirty="0">
              <a:solidFill>
                <a:prstClr val="white"/>
              </a:solidFill>
              <a:latin typeface="Trebuchet MS" panose="020B0603020202020204" pitchFamily="34" charset="0"/>
            </a:endParaRPr>
          </a:p>
          <a:p>
            <a:pPr algn="ctr"/>
            <a:endParaRPr lang="en-US" sz="1400" dirty="0">
              <a:solidFill>
                <a:prstClr val="white"/>
              </a:solidFill>
              <a:latin typeface="Trebuchet MS" panose="020B0603020202020204" pitchFamily="34" charset="0"/>
            </a:endParaRPr>
          </a:p>
          <a:p>
            <a:pPr algn="ctr"/>
            <a:r>
              <a:rPr lang="el-GR" sz="1400">
                <a:solidFill>
                  <a:prstClr val="white"/>
                </a:solidFill>
                <a:latin typeface="Trebuchet MS" panose="020B0603020202020204" pitchFamily="34" charset="0"/>
              </a:rPr>
              <a:t>Κρήτη – 1</a:t>
            </a:r>
            <a:r>
              <a:rPr lang="en-GB" sz="1400">
                <a:solidFill>
                  <a:prstClr val="white"/>
                </a:solidFill>
                <a:latin typeface="Trebuchet MS" panose="020B0603020202020204" pitchFamily="34" charset="0"/>
              </a:rPr>
              <a:t>4 </a:t>
            </a:r>
            <a:r>
              <a:rPr lang="el-GR" sz="1400">
                <a:solidFill>
                  <a:prstClr val="white"/>
                </a:solidFill>
                <a:latin typeface="Trebuchet MS" panose="020B0603020202020204" pitchFamily="34" charset="0"/>
              </a:rPr>
              <a:t>Μαρτίου </a:t>
            </a:r>
            <a:r>
              <a:rPr lang="el-GR" sz="1400" dirty="0">
                <a:solidFill>
                  <a:prstClr val="white"/>
                </a:solidFill>
                <a:latin typeface="Trebuchet MS" panose="020B0603020202020204" pitchFamily="34" charset="0"/>
              </a:rPr>
              <a:t>2019</a:t>
            </a:r>
          </a:p>
          <a:p>
            <a:pPr algn="ctr"/>
            <a:r>
              <a:rPr lang="el-GR" sz="1200" i="1" dirty="0" err="1">
                <a:solidFill>
                  <a:prstClr val="white"/>
                </a:solidFill>
                <a:latin typeface="Trebuchet MS" panose="020B0603020202020204" pitchFamily="34" charset="0"/>
              </a:rPr>
              <a:t>Δρ</a:t>
            </a:r>
            <a:r>
              <a:rPr lang="el-GR" sz="1200" i="1" dirty="0">
                <a:solidFill>
                  <a:prstClr val="white"/>
                </a:solidFill>
                <a:latin typeface="Trebuchet MS" panose="020B0603020202020204" pitchFamily="34" charset="0"/>
              </a:rPr>
              <a:t> Χριστίνα Μπέστα, Γενική Διευθύντρια ΑΔΙΠ</a:t>
            </a:r>
          </a:p>
        </p:txBody>
      </p:sp>
      <p:pic>
        <p:nvPicPr>
          <p:cNvPr id="21" name="Εικόνα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539" y="5635691"/>
            <a:ext cx="1816968" cy="1083287"/>
          </a:xfrm>
          <a:prstGeom prst="rect">
            <a:avLst/>
          </a:prstGeom>
          <a:effectLst>
            <a:outerShdw blurRad="50800" dist="38100" dir="10800000" algn="r" rotWithShape="0">
              <a:prstClr val="black">
                <a:alpha val="40000"/>
              </a:prstClr>
            </a:outerShdw>
          </a:effectLst>
        </p:spPr>
      </p:pic>
      <p:sp>
        <p:nvSpPr>
          <p:cNvPr id="3" name="Ορθογώνιο 2"/>
          <p:cNvSpPr/>
          <p:nvPr/>
        </p:nvSpPr>
        <p:spPr>
          <a:xfrm>
            <a:off x="925512" y="-723726"/>
            <a:ext cx="3072873" cy="7786747"/>
          </a:xfrm>
          <a:prstGeom prst="rect">
            <a:avLst/>
          </a:prstGeom>
          <a:noFill/>
        </p:spPr>
        <p:txBody>
          <a:bodyPr wrap="square" lIns="91440" tIns="45720" rIns="91440" bIns="45720">
            <a:spAutoFit/>
          </a:bodyPr>
          <a:lstStyle/>
          <a:p>
            <a:pPr algn="ctr"/>
            <a:r>
              <a:rPr lang="en-US" sz="50000" i="1" spc="50" dirty="0">
                <a:ln w="9525" cmpd="sng">
                  <a:solidFill>
                    <a:srgbClr val="5B9BD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38100">
                    <a:srgbClr val="5B9BD5">
                      <a:alpha val="40000"/>
                    </a:srgbClr>
                  </a:glow>
                  <a:outerShdw blurRad="38100" dist="38100" dir="2700000" algn="tl">
                    <a:srgbClr val="000000">
                      <a:alpha val="43137"/>
                    </a:srgbClr>
                  </a:outerShdw>
                  <a:reflection blurRad="6350" stA="50000" endA="300" endPos="50000" dist="29997" dir="5400000" sy="-100000" algn="bl" rotWithShape="0"/>
                </a:effectLst>
                <a:latin typeface="Engravers MT" panose="02090707080505020304" pitchFamily="18" charset="0"/>
              </a:rPr>
              <a:t>Q</a:t>
            </a:r>
            <a:endParaRPr lang="el-GR" sz="50000" i="1" spc="50" dirty="0">
              <a:ln w="9525" cmpd="sng">
                <a:solidFill>
                  <a:srgbClr val="5B9BD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38100">
                  <a:srgbClr val="5B9BD5">
                    <a:alpha val="40000"/>
                  </a:srgbClr>
                </a:glow>
                <a:outerShdw blurRad="38100" dist="38100" dir="2700000" algn="tl">
                  <a:srgbClr val="000000">
                    <a:alpha val="43137"/>
                  </a:srgbClr>
                </a:outerShdw>
                <a:reflection blurRad="6350" stA="50000" endA="300" endPos="50000" dist="29997" dir="5400000" sy="-100000" algn="bl" rotWithShape="0"/>
              </a:effectLst>
              <a:latin typeface="Bahnschrift SemiBold" panose="020B0502040204020203" pitchFamily="34" charset="0"/>
            </a:endParaRPr>
          </a:p>
        </p:txBody>
      </p:sp>
    </p:spTree>
    <p:extLst>
      <p:ext uri="{BB962C8B-B14F-4D97-AF65-F5344CB8AC3E}">
        <p14:creationId xmlns:p14="http://schemas.microsoft.com/office/powerpoint/2010/main" val="38489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AEF15530-ED79-46CA-9A52-DC082BA05146}"/>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DC546F9C-00C3-4D93-A3BC-E60EB175BCAB}"/>
              </a:ext>
            </a:extLst>
          </p:cNvPr>
          <p:cNvSpPr>
            <a:spLocks noGrp="1"/>
          </p:cNvSpPr>
          <p:nvPr>
            <p:ph type="sldNum" sz="quarter" idx="12"/>
          </p:nvPr>
        </p:nvSpPr>
        <p:spPr/>
        <p:txBody>
          <a:bodyPr/>
          <a:lstStyle/>
          <a:p>
            <a:fld id="{CA8D9AD5-F248-4919-864A-CFD76CC027D6}" type="slidenum">
              <a:rPr lang="el-GR" smtClean="0"/>
              <a:t>4</a:t>
            </a:fld>
            <a:endParaRPr lang="el-GR"/>
          </a:p>
        </p:txBody>
      </p:sp>
      <p:graphicFrame>
        <p:nvGraphicFramePr>
          <p:cNvPr id="8" name="Γράφημα 7"/>
          <p:cNvGraphicFramePr>
            <a:graphicFrameLocks/>
          </p:cNvGraphicFramePr>
          <p:nvPr>
            <p:extLst>
              <p:ext uri="{D42A27DB-BD31-4B8C-83A1-F6EECF244321}">
                <p14:modId xmlns:p14="http://schemas.microsoft.com/office/powerpoint/2010/main" val="3599690549"/>
              </p:ext>
            </p:extLst>
          </p:nvPr>
        </p:nvGraphicFramePr>
        <p:xfrm>
          <a:off x="1410229" y="1700784"/>
          <a:ext cx="9371542" cy="4475427"/>
        </p:xfrm>
        <a:graphic>
          <a:graphicData uri="http://schemas.openxmlformats.org/drawingml/2006/chart">
            <c:chart xmlns:c="http://schemas.openxmlformats.org/drawingml/2006/chart" xmlns:r="http://schemas.openxmlformats.org/officeDocument/2006/relationships" r:id="rId2"/>
          </a:graphicData>
        </a:graphic>
      </p:graphicFrame>
      <p:sp>
        <p:nvSpPr>
          <p:cNvPr id="4" name="Τίτλος 3"/>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Πλήθος ιδρυμάτων με βάση το συνολικό βαθμό συμμόρφωσης στο πρότυπο ΕΣΔΠ</a:t>
            </a:r>
          </a:p>
        </p:txBody>
      </p:sp>
      <p:pic>
        <p:nvPicPr>
          <p:cNvPr id="9" name="Picture 2" descr="ÎÏÎ¿ÏÎ­Î»ÎµÏÎ¼Î± ÎµÎ¹ÎºÏÎ½Î±Ï Î³Î¹Î± accreditati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79800" y="3044275"/>
            <a:ext cx="18324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AEF15530-ED79-46CA-9A52-DC082BA05146}"/>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DC546F9C-00C3-4D93-A3BC-E60EB175BCAB}"/>
              </a:ext>
            </a:extLst>
          </p:cNvPr>
          <p:cNvSpPr>
            <a:spLocks noGrp="1"/>
          </p:cNvSpPr>
          <p:nvPr>
            <p:ph type="sldNum" sz="quarter" idx="12"/>
          </p:nvPr>
        </p:nvSpPr>
        <p:spPr/>
        <p:txBody>
          <a:bodyPr/>
          <a:lstStyle/>
          <a:p>
            <a:fld id="{CA8D9AD5-F248-4919-864A-CFD76CC027D6}" type="slidenum">
              <a:rPr lang="el-GR" smtClean="0"/>
              <a:t>5</a:t>
            </a:fld>
            <a:endParaRPr lang="el-GR"/>
          </a:p>
        </p:txBody>
      </p:sp>
      <p:sp>
        <p:nvSpPr>
          <p:cNvPr id="3" name="Τίτλος 2"/>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Ποσοστό % βαθμού συμμόρφωσης                   στις αρχές του προτύπου ΕΣΔΠ </a:t>
            </a:r>
            <a:r>
              <a:rPr lang="el-GR" sz="2400" dirty="0"/>
              <a:t>(ανά ίδρυμα)</a:t>
            </a:r>
            <a:endParaRPr lang="el-GR" dirty="0"/>
          </a:p>
        </p:txBody>
      </p:sp>
      <p:graphicFrame>
        <p:nvGraphicFramePr>
          <p:cNvPr id="8" name="Γράφημα 7"/>
          <p:cNvGraphicFramePr>
            <a:graphicFrameLocks/>
          </p:cNvGraphicFramePr>
          <p:nvPr>
            <p:extLst>
              <p:ext uri="{D42A27DB-BD31-4B8C-83A1-F6EECF244321}">
                <p14:modId xmlns:p14="http://schemas.microsoft.com/office/powerpoint/2010/main" val="606305537"/>
              </p:ext>
            </p:extLst>
          </p:nvPr>
        </p:nvGraphicFramePr>
        <p:xfrm>
          <a:off x="597503" y="1932932"/>
          <a:ext cx="11120363" cy="3934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8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AEF15530-ED79-46CA-9A52-DC082BA05146}"/>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DC546F9C-00C3-4D93-A3BC-E60EB175BCAB}"/>
              </a:ext>
            </a:extLst>
          </p:cNvPr>
          <p:cNvSpPr>
            <a:spLocks noGrp="1"/>
          </p:cNvSpPr>
          <p:nvPr>
            <p:ph type="sldNum" sz="quarter" idx="12"/>
          </p:nvPr>
        </p:nvSpPr>
        <p:spPr/>
        <p:txBody>
          <a:bodyPr/>
          <a:lstStyle/>
          <a:p>
            <a:fld id="{CA8D9AD5-F248-4919-864A-CFD76CC027D6}" type="slidenum">
              <a:rPr lang="el-GR" smtClean="0"/>
              <a:t>6</a:t>
            </a:fld>
            <a:endParaRPr lang="el-GR"/>
          </a:p>
        </p:txBody>
      </p:sp>
      <p:sp>
        <p:nvSpPr>
          <p:cNvPr id="3" name="Τίτλος 2"/>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Ποσοστό % βαθμού συμμόρφωσης                   ανά αρχή του προτύπου ΕΣΔΠ</a:t>
            </a:r>
          </a:p>
        </p:txBody>
      </p:sp>
      <p:graphicFrame>
        <p:nvGraphicFramePr>
          <p:cNvPr id="11" name="Γράφημα 10"/>
          <p:cNvGraphicFramePr>
            <a:graphicFrameLocks/>
          </p:cNvGraphicFramePr>
          <p:nvPr>
            <p:extLst>
              <p:ext uri="{D42A27DB-BD31-4B8C-83A1-F6EECF244321}">
                <p14:modId xmlns:p14="http://schemas.microsoft.com/office/powerpoint/2010/main" val="2685678495"/>
              </p:ext>
            </p:extLst>
          </p:nvPr>
        </p:nvGraphicFramePr>
        <p:xfrm>
          <a:off x="567266" y="1947917"/>
          <a:ext cx="11286068" cy="387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2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3525" y="2019300"/>
            <a:ext cx="9144000" cy="2667000"/>
          </a:xfrm>
        </p:spPr>
        <p:txBody>
          <a:bodyPr>
            <a:normAutofit fontScale="90000"/>
          </a:bodyPr>
          <a:lstStyle/>
          <a:p>
            <a:r>
              <a:rPr lang="el-GR" sz="4800" dirty="0">
                <a:effectLst>
                  <a:outerShdw blurRad="38100" dist="38100" dir="2700000" algn="tl">
                    <a:srgbClr val="000000">
                      <a:alpha val="43137"/>
                    </a:srgbClr>
                  </a:outerShdw>
                </a:effectLst>
              </a:rPr>
              <a:t>Συχνότερες αδυναμίες που οδηγούν σε σχετικές συστάσεις για κάθε μια από τις 8 απαιτήσεις του προτύπου ΕΣΔΠ</a:t>
            </a:r>
          </a:p>
        </p:txBody>
      </p:sp>
      <p:sp>
        <p:nvSpPr>
          <p:cNvPr id="5" name="Θέση υποσέλιδου 4"/>
          <p:cNvSpPr>
            <a:spLocks noGrp="1"/>
          </p:cNvSpPr>
          <p:nvPr>
            <p:ph type="ftr" sz="quarter" idx="11"/>
          </p:nvPr>
        </p:nvSpPr>
        <p:spPr/>
        <p:txBody>
          <a:bodyPr/>
          <a:lstStyle/>
          <a:p>
            <a:r>
              <a:rPr lang="el-GR"/>
              <a:t>ΑΔΙΠ</a:t>
            </a:r>
          </a:p>
        </p:txBody>
      </p:sp>
      <p:sp>
        <p:nvSpPr>
          <p:cNvPr id="6" name="Θέση αριθμού διαφάνειας 5"/>
          <p:cNvSpPr>
            <a:spLocks noGrp="1"/>
          </p:cNvSpPr>
          <p:nvPr>
            <p:ph type="sldNum" sz="quarter" idx="12"/>
          </p:nvPr>
        </p:nvSpPr>
        <p:spPr/>
        <p:txBody>
          <a:bodyPr/>
          <a:lstStyle/>
          <a:p>
            <a:fld id="{CA8D9AD5-F248-4919-864A-CFD76CC027D6}" type="slidenum">
              <a:rPr lang="el-GR" smtClean="0"/>
              <a:t>7</a:t>
            </a:fld>
            <a:endParaRPr lang="el-GR"/>
          </a:p>
        </p:txBody>
      </p:sp>
    </p:spTree>
    <p:extLst>
      <p:ext uri="{BB962C8B-B14F-4D97-AF65-F5344CB8AC3E}">
        <p14:creationId xmlns:p14="http://schemas.microsoft.com/office/powerpoint/2010/main" val="182489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1: Πολιτική του ιδρύματος για τη Διασφάλιση Ποιότητας</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474341"/>
            <a:ext cx="9509760" cy="4127627"/>
          </a:xfrm>
        </p:spPr>
        <p:txBody>
          <a:bodyPr/>
          <a:lstStyle/>
          <a:p>
            <a:pPr marL="502920" lvl="0" indent="-457200" algn="just">
              <a:buFont typeface="+mj-lt"/>
              <a:buAutoNum type="arabicPeriod"/>
            </a:pPr>
            <a:endParaRPr lang="el-GR" dirty="0"/>
          </a:p>
          <a:p>
            <a:pPr lvl="0" algn="just">
              <a:buClr>
                <a:srgbClr val="C00000"/>
              </a:buClr>
            </a:pPr>
            <a:r>
              <a:rPr lang="el-GR" sz="2400" dirty="0"/>
              <a:t>Ανεπαρκής σύνδεση της πολιτικής ποιότητας με τη στρατηγική, έλλειψη κατανόησής της από τα ενδιαφερόμενα μέρη                     (φοιτητές, διδακτικό προσωπικό).</a:t>
            </a:r>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8</a:t>
            </a:fld>
            <a:endParaRPr lang="el-GR"/>
          </a:p>
        </p:txBody>
      </p:sp>
      <p:sp>
        <p:nvSpPr>
          <p:cNvPr id="4" name="Ορθογώνιο 3"/>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5227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F28C4-F678-422A-8A74-60F9F9A8D3CE}"/>
              </a:ext>
            </a:extLst>
          </p:cNvPr>
          <p:cNvSpPr>
            <a:spLocks noGrp="1"/>
          </p:cNvSpPr>
          <p:nvPr>
            <p:ph type="title"/>
          </p:nvPr>
        </p:nvSpPr>
        <p:spPr/>
        <p:txBody>
          <a:bodyPr>
            <a:normAutofit/>
          </a:bodyPr>
          <a:lstStyle/>
          <a:p>
            <a:pPr algn="ctr"/>
            <a:r>
              <a:rPr lang="el-GR" b="1" dirty="0"/>
              <a:t>Αρχή 2: Διάθεση και διαχείριση των αναγκαίων πόρων</a:t>
            </a:r>
            <a:r>
              <a:rPr lang="el-GR" dirty="0"/>
              <a:t> </a:t>
            </a:r>
            <a:endParaRPr lang="el-GR" b="1" dirty="0"/>
          </a:p>
        </p:txBody>
      </p:sp>
      <p:sp>
        <p:nvSpPr>
          <p:cNvPr id="3" name="Θέση περιεχομένου 2">
            <a:extLst>
              <a:ext uri="{FF2B5EF4-FFF2-40B4-BE49-F238E27FC236}">
                <a16:creationId xmlns:a16="http://schemas.microsoft.com/office/drawing/2014/main" id="{333A3F95-D581-4BDB-AE60-B3D8B09B61F7}"/>
              </a:ext>
            </a:extLst>
          </p:cNvPr>
          <p:cNvSpPr>
            <a:spLocks noGrp="1"/>
          </p:cNvSpPr>
          <p:nvPr>
            <p:ph idx="1"/>
          </p:nvPr>
        </p:nvSpPr>
        <p:spPr>
          <a:xfrm>
            <a:off x="1341120" y="2207641"/>
            <a:ext cx="9509760" cy="4127627"/>
          </a:xfrm>
        </p:spPr>
        <p:txBody>
          <a:bodyPr/>
          <a:lstStyle/>
          <a:p>
            <a:pPr marL="502920" lvl="0" indent="-457200" algn="just">
              <a:buFont typeface="+mj-lt"/>
              <a:buAutoNum type="arabicPeriod"/>
            </a:pPr>
            <a:endParaRPr lang="el-GR" dirty="0"/>
          </a:p>
          <a:p>
            <a:pPr>
              <a:buClr>
                <a:srgbClr val="C00000"/>
              </a:buClr>
            </a:pPr>
            <a:r>
              <a:rPr lang="el-GR" sz="2400" dirty="0"/>
              <a:t>Έλλειψη συστημάτων αναγνώρισης/παρακολούθησης  των  αναγκών συντήρησης ή ανανέωσης υποδομών.          </a:t>
            </a:r>
          </a:p>
          <a:p>
            <a:pPr marL="45720" indent="0">
              <a:buClr>
                <a:srgbClr val="C00000"/>
              </a:buClr>
              <a:buNone/>
            </a:pPr>
            <a:r>
              <a:rPr lang="el-GR" sz="2400" dirty="0"/>
              <a:t>                    </a:t>
            </a:r>
          </a:p>
          <a:p>
            <a:pPr>
              <a:buClr>
                <a:srgbClr val="C00000"/>
              </a:buClr>
            </a:pPr>
            <a:r>
              <a:rPr lang="el-GR" sz="2400" dirty="0"/>
              <a:t>Έλλειψη μηχανισμών αναζήτησης πρόσθετης χρηματοδότησης από εξωτερικές πηγές.</a:t>
            </a:r>
          </a:p>
          <a:p>
            <a:pPr marL="502920" indent="-457200" algn="just">
              <a:buFont typeface="+mj-lt"/>
              <a:buAutoNum type="arabicPeriod"/>
            </a:pPr>
            <a:endParaRPr lang="el-GR" dirty="0"/>
          </a:p>
          <a:p>
            <a:pPr marL="45720" indent="0">
              <a:buNone/>
            </a:pPr>
            <a:endParaRPr lang="el-GR" dirty="0"/>
          </a:p>
        </p:txBody>
      </p:sp>
      <p:sp>
        <p:nvSpPr>
          <p:cNvPr id="5" name="Θέση υποσέλιδου 4">
            <a:extLst>
              <a:ext uri="{FF2B5EF4-FFF2-40B4-BE49-F238E27FC236}">
                <a16:creationId xmlns:a16="http://schemas.microsoft.com/office/drawing/2014/main" id="{00F434C4-BF6E-4361-A66D-D508BEBC2357}"/>
              </a:ext>
            </a:extLst>
          </p:cNvPr>
          <p:cNvSpPr>
            <a:spLocks noGrp="1"/>
          </p:cNvSpPr>
          <p:nvPr>
            <p:ph type="ftr" sz="quarter" idx="11"/>
          </p:nvPr>
        </p:nvSpPr>
        <p:spPr/>
        <p:txBody>
          <a:bodyPr/>
          <a:lstStyle/>
          <a:p>
            <a:r>
              <a:rPr lang="el-GR"/>
              <a:t>ΑΔΙΠ</a:t>
            </a:r>
          </a:p>
        </p:txBody>
      </p:sp>
      <p:sp>
        <p:nvSpPr>
          <p:cNvPr id="6" name="Θέση αριθμού διαφάνειας 5">
            <a:extLst>
              <a:ext uri="{FF2B5EF4-FFF2-40B4-BE49-F238E27FC236}">
                <a16:creationId xmlns:a16="http://schemas.microsoft.com/office/drawing/2014/main" id="{48989BDE-34C4-4B02-85E4-B4005328CF10}"/>
              </a:ext>
            </a:extLst>
          </p:cNvPr>
          <p:cNvSpPr>
            <a:spLocks noGrp="1"/>
          </p:cNvSpPr>
          <p:nvPr>
            <p:ph type="sldNum" sz="quarter" idx="12"/>
          </p:nvPr>
        </p:nvSpPr>
        <p:spPr/>
        <p:txBody>
          <a:bodyPr/>
          <a:lstStyle/>
          <a:p>
            <a:fld id="{CA8D9AD5-F248-4919-864A-CFD76CC027D6}" type="slidenum">
              <a:rPr lang="el-GR" smtClean="0"/>
              <a:t>9</a:t>
            </a:fld>
            <a:endParaRPr lang="el-GR"/>
          </a:p>
        </p:txBody>
      </p:sp>
      <p:sp>
        <p:nvSpPr>
          <p:cNvPr id="7" name="Ορθογώνιο 6"/>
          <p:cNvSpPr/>
          <p:nvPr/>
        </p:nvSpPr>
        <p:spPr>
          <a:xfrm>
            <a:off x="397933" y="1"/>
            <a:ext cx="1701800" cy="46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ΕΣΔΠ</a:t>
            </a:r>
          </a:p>
        </p:txBody>
      </p:sp>
    </p:spTree>
    <p:extLst>
      <p:ext uri="{BB962C8B-B14F-4D97-AF65-F5344CB8AC3E}">
        <p14:creationId xmlns:p14="http://schemas.microsoft.com/office/powerpoint/2010/main" val="40680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B40221-DB57-4A0D-98F3-8632AB7190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με μπλε ζώνες και φωτογραφία με την ανατολή του ήλιου πίσω από βουνό (ευρεία οθόνη)</Template>
  <TotalTime>768</TotalTime>
  <Words>1034</Words>
  <Application>Microsoft Office PowerPoint</Application>
  <PresentationFormat>Ευρεία οθόνη</PresentationFormat>
  <Paragraphs>203</Paragraphs>
  <Slides>33</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Banded Design Blue 16x9</vt:lpstr>
      <vt:lpstr>Θέμα του Office</vt:lpstr>
      <vt:lpstr>Παρουσίαση του PowerPoint</vt:lpstr>
      <vt:lpstr>Πιστοποιήθηκαν </vt:lpstr>
      <vt:lpstr>Αποτελέσματα συνολικής αξιολόγησης/βαθμολογίας ΕΣΔΠ</vt:lpstr>
      <vt:lpstr>Πλήθος ιδρυμάτων με βάση το συνολικό βαθμό συμμόρφωσης στο πρότυπο ΕΣΔΠ</vt:lpstr>
      <vt:lpstr>Ποσοστό % βαθμού συμμόρφωσης                   στις αρχές του προτύπου ΕΣΔΠ (ανά ίδρυμα)</vt:lpstr>
      <vt:lpstr>Ποσοστό % βαθμού συμμόρφωσης                   ανά αρχή του προτύπου ΕΣΔΠ</vt:lpstr>
      <vt:lpstr>Συχνότερες αδυναμίες που οδηγούν σε σχετικές συστάσεις για κάθε μια από τις 8 απαιτήσεις του προτύπου ΕΣΔΠ</vt:lpstr>
      <vt:lpstr>Αρχή 1: Πολιτική του ιδρύματος για τη Διασφάλιση Ποιότητας </vt:lpstr>
      <vt:lpstr>Αρχή 2: Διάθεση και διαχείριση των αναγκαίων πόρων </vt:lpstr>
      <vt:lpstr>Αρχή 3: Θέσπιση στόχων διασφάλισης ποιότητας </vt:lpstr>
      <vt:lpstr>Αρχή 4: Δομή, οργάνωση και λειτουργία του ΕΣΔΠ </vt:lpstr>
      <vt:lpstr>Αρχή 5: Εσωτερική αξιολόγηση </vt:lpstr>
      <vt:lpstr>Αρχή 6: Συλλογή δεδομένων ποιότητας: μέτρηση, ανάλυση, βελτίωση </vt:lpstr>
      <vt:lpstr>Αρχή 7: Δημοσιοποίηση πληροφοριών </vt:lpstr>
      <vt:lpstr>Αρχή 8:Εξωτερική αξιολόγηση και πιστοποίηση του ΕΣΔΠ </vt:lpstr>
      <vt:lpstr>Αποτελέσματα συνολικής αξιολόγησης/βαθμολογίας ΠΠΣ</vt:lpstr>
      <vt:lpstr>Πλήθος ΠΠΣ με βάση το συνολικό βαθμό συμμόρφωσης στο πρότυπο ΠΠΣ</vt:lpstr>
      <vt:lpstr>Ποσοστό % βαθμού συμμόρφωσης                   στις αρχές του προτύπου ΠΠΣ (ανά ΠΠΣ)</vt:lpstr>
      <vt:lpstr>Ποσοστό % βαθμού συμμόρφωσης                   ανά αρχή του προτύπου ΠΠΣ</vt:lpstr>
      <vt:lpstr>Συχνότερες αδυναμίες που οδηγούν σε σχετικές συστάσεις για κάθε μια από τις 10 απαιτήσεις του προτύπου ΠΠΣ</vt:lpstr>
      <vt:lpstr>Αρχή 1:Πολιτική Διασφάλισης Ποιότητας </vt:lpstr>
      <vt:lpstr>Αρχή 2: Σχεδιασμός και έγκριση των ΠΠΣ </vt:lpstr>
      <vt:lpstr>Αρχή 3:Φοιτητοκεντρική μάθηση, διδασκαλία &amp; αξιολόγηση </vt:lpstr>
      <vt:lpstr>Αρχή 4:Εισαγωγή φοιτητών, στάδια φοίτησης, αναγνώριση σπουδών και λήψη πτυχίου </vt:lpstr>
      <vt:lpstr>Αρχή 5:Διδακτικό προσωπικό </vt:lpstr>
      <vt:lpstr>Αρχή 6:Μαθησιακοί πόροι και φοιτητική στήριξη </vt:lpstr>
      <vt:lpstr>Αρχή 7:Διαχείριση πληροφοριών </vt:lpstr>
      <vt:lpstr>Αρχή 8:Δημόσια πληροφόρηση </vt:lpstr>
      <vt:lpstr>Αρχή 9: Συνεχής παρακολούθηση και περιοδική εσωτερική αξιολόγηση των                       προγραμμάτων σπουδών </vt:lpstr>
      <vt:lpstr>Αρχή 10:Περιοδική εξωτερική αξιολόγηση των ΠΠΣ </vt:lpstr>
      <vt:lpstr>Κρίσιμοι παράγοντες επιτυχίας/επίτευξης πλήρους συμμόρφωσης</vt:lpstr>
      <vt:lpstr>Η βελτίωση είναι υπαρκτή, συγκεκριμένη και μετρήσιμη</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Πιστοποίηση Προπτυχιακών Προγραμμάτων Σπουδών</dc:title>
  <dc:creator>Loukas Anninos</dc:creator>
  <cp:keywords/>
  <cp:lastModifiedBy>Άγνωστος χρήστης</cp:lastModifiedBy>
  <cp:revision>189</cp:revision>
  <dcterms:created xsi:type="dcterms:W3CDTF">2018-12-10T13:43:18Z</dcterms:created>
  <dcterms:modified xsi:type="dcterms:W3CDTF">2019-03-14T06:01:03Z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